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ACA"/>
          </a:solidFill>
        </a:fill>
      </a:tcStyle>
    </a:wholeTbl>
    <a:band2H>
      <a:tcTxStyle b="def" i="def"/>
      <a:tcStyle>
        <a:tcBdr/>
        <a:fill>
          <a:solidFill>
            <a:srgbClr val="FF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1" name="Shape 141"/>
          <p:cNvSpPr/>
          <p:nvPr>
            <p:ph type="sldImg"/>
          </p:nvPr>
        </p:nvSpPr>
        <p:spPr>
          <a:xfrm>
            <a:off x="1143000" y="685800"/>
            <a:ext cx="4572000" cy="3429000"/>
          </a:xfrm>
          <a:prstGeom prst="rect">
            <a:avLst/>
          </a:prstGeom>
        </p:spPr>
        <p:txBody>
          <a:bodyPr/>
          <a:lstStyle/>
          <a:p>
            <a:pPr/>
          </a:p>
        </p:txBody>
      </p:sp>
      <p:sp>
        <p:nvSpPr>
          <p:cNvPr id="142" name="Shape 14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Shape 197"/>
          <p:cNvSpPr/>
          <p:nvPr>
            <p:ph type="sldImg"/>
          </p:nvPr>
        </p:nvSpPr>
        <p:spPr>
          <a:prstGeom prst="rect">
            <a:avLst/>
          </a:prstGeom>
        </p:spPr>
        <p:txBody>
          <a:bodyPr/>
          <a:lstStyle/>
          <a:p>
            <a:pPr/>
          </a:p>
        </p:txBody>
      </p:sp>
      <p:sp>
        <p:nvSpPr>
          <p:cNvPr id="198" name="Shape 198"/>
          <p:cNvSpPr/>
          <p:nvPr>
            <p:ph type="body" sz="quarter" idx="1"/>
          </p:nvPr>
        </p:nvSpPr>
        <p:spPr>
          <a:prstGeom prst="rect">
            <a:avLst/>
          </a:prstGeom>
        </p:spPr>
        <p:txBody>
          <a:bodyPr/>
          <a:lstStyle/>
          <a:p>
            <a:pPr/>
            <a:r>
              <a:t>Je ferais probablement un troisième pavé pour représenter le conseil mixte d’église.</a:t>
            </a:r>
          </a:p>
          <a:p>
            <a:pPr/>
            <a:r>
              <a:t>C’est ce conseil d’église qui a la fonction de décideur ultime.</a:t>
            </a:r>
          </a:p>
          <a:p>
            <a:pPr/>
            <a:r>
              <a:t>Il n’y aurait probablement qu’une seule instance décisionnelle mais incluant les 3 pôles (diacres/surveillants/anciens) ?</a:t>
            </a:r>
          </a:p>
          <a:p>
            <a:pPr/>
            <a:r>
              <a:t>Ne pas utiliser le terme de binôme, trouver un autre terme représentant mieux l’instance (à creuser et discuter selon l’articulation que l’on souhaite)</a:t>
            </a:r>
          </a:p>
          <a:p>
            <a:pPr/>
            <a:r>
              <a:t>Il faut retravailler le pavé des « Surveillants » je pense qu’il faut distinguer le rôle </a:t>
            </a:r>
            <a:r>
              <a:rPr b="1"/>
              <a:t>d’anciens</a:t>
            </a:r>
            <a:r>
              <a:t> des autres </a:t>
            </a:r>
            <a:r>
              <a:rPr b="1"/>
              <a:t>surveillants</a:t>
            </a:r>
            <a:r>
              <a:t> pour clarifier</a:t>
            </a:r>
          </a:p>
          <a:p>
            <a:pPr/>
            <a:r>
              <a:t>Pas d’usine à gaz, des concepts simplement exposés pour que les gens puissent adhérer.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Shape 216"/>
          <p:cNvSpPr/>
          <p:nvPr>
            <p:ph type="sldImg"/>
          </p:nvPr>
        </p:nvSpPr>
        <p:spPr>
          <a:prstGeom prst="rect">
            <a:avLst/>
          </a:prstGeom>
        </p:spPr>
        <p:txBody>
          <a:bodyPr/>
          <a:lstStyle/>
          <a:p>
            <a:pPr/>
          </a:p>
        </p:txBody>
      </p:sp>
      <p:sp>
        <p:nvSpPr>
          <p:cNvPr id="217" name="Shape 217"/>
          <p:cNvSpPr/>
          <p:nvPr>
            <p:ph type="body" sz="quarter" idx="1"/>
          </p:nvPr>
        </p:nvSpPr>
        <p:spPr>
          <a:prstGeom prst="rect">
            <a:avLst/>
          </a:prstGeom>
        </p:spPr>
        <p:txBody>
          <a:bodyPr/>
          <a:lstStyle/>
          <a:p>
            <a:pPr/>
            <a:r>
              <a:t>Tous les titres des pavés sont des « fonctions ». Je propose de le mettre dans le titre de la diapositive. Comme diaconat est peu usité parmi nous je propose de préciser (services)</a:t>
            </a:r>
          </a:p>
          <a:p>
            <a:pPr/>
            <a:r>
              <a:t>La référence de </a:t>
            </a:r>
            <a:r>
              <a:rPr b="1"/>
              <a:t>Actes 17. 4 </a:t>
            </a:r>
            <a:r>
              <a:t>est pour moi importante. Il me semble avoir compris que le terme de « frères », employé au pluriel dans les lettres de Paul ou autre apôtre, fait référence aux frères et sœurs étant donné que des hommes et des femmes étaient actifs dans l’Église.</a:t>
            </a:r>
          </a:p>
          <a:p>
            <a:pPr/>
            <a:r>
              <a:t>Je retire « ministère des soeurs) » et précise « mixte » dans le conseil d’eglise.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Shape 246"/>
          <p:cNvSpPr/>
          <p:nvPr>
            <p:ph type="sldImg"/>
          </p:nvPr>
        </p:nvSpPr>
        <p:spPr>
          <a:prstGeom prst="rect">
            <a:avLst/>
          </a:prstGeom>
        </p:spPr>
        <p:txBody>
          <a:bodyPr/>
          <a:lstStyle/>
          <a:p>
            <a:pPr/>
          </a:p>
        </p:txBody>
      </p:sp>
      <p:sp>
        <p:nvSpPr>
          <p:cNvPr id="247" name="Shape 247"/>
          <p:cNvSpPr/>
          <p:nvPr>
            <p:ph type="body" sz="quarter" idx="1"/>
          </p:nvPr>
        </p:nvSpPr>
        <p:spPr>
          <a:prstGeom prst="rect">
            <a:avLst/>
          </a:prstGeom>
        </p:spPr>
        <p:txBody>
          <a:bodyPr/>
          <a:lstStyle/>
          <a:p>
            <a:pPr/>
            <a:r>
              <a:t>On remarque 3 entités dans ce cycle, c’est la raison pour laquelle il convient de travailler la diapositives précédente pour garder la cohérence du propos.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Shape 264"/>
          <p:cNvSpPr/>
          <p:nvPr>
            <p:ph type="sldImg"/>
          </p:nvPr>
        </p:nvSpPr>
        <p:spPr>
          <a:prstGeom prst="rect">
            <a:avLst/>
          </a:prstGeom>
        </p:spPr>
        <p:txBody>
          <a:bodyPr/>
          <a:lstStyle/>
          <a:p>
            <a:pPr/>
          </a:p>
        </p:txBody>
      </p:sp>
      <p:sp>
        <p:nvSpPr>
          <p:cNvPr id="265" name="Shape 265"/>
          <p:cNvSpPr/>
          <p:nvPr>
            <p:ph type="body" sz="quarter" idx="1"/>
          </p:nvPr>
        </p:nvSpPr>
        <p:spPr>
          <a:prstGeom prst="rect">
            <a:avLst/>
          </a:prstGeom>
        </p:spPr>
        <p:txBody>
          <a:bodyPr/>
          <a:lstStyle/>
          <a:p>
            <a:pPr/>
            <a:r>
              <a:t>Que veux-tu dire par « extérieures »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Texte niveau 1…"/>
          <p:cNvSpPr txBox="1"/>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n-lt"/>
                <a:ea typeface="+mn-ea"/>
                <a:cs typeface="+mn-cs"/>
                <a:sym typeface="Helvetica"/>
              </a:defRPr>
            </a:lvl1pPr>
            <a:lvl2pPr marL="794084" indent="-336884" algn="ctr">
              <a:spcBef>
                <a:spcPts val="0"/>
              </a:spcBef>
              <a:defRPr b="1" sz="2800">
                <a:latin typeface="+mn-lt"/>
                <a:ea typeface="+mn-ea"/>
                <a:cs typeface="+mn-cs"/>
                <a:sym typeface="Helvetica"/>
              </a:defRPr>
            </a:lvl2pPr>
            <a:lvl3pPr marL="1251284" indent="-336884" algn="ctr">
              <a:spcBef>
                <a:spcPts val="0"/>
              </a:spcBef>
              <a:defRPr b="1" sz="2800">
                <a:latin typeface="+mn-lt"/>
                <a:ea typeface="+mn-ea"/>
                <a:cs typeface="+mn-cs"/>
                <a:sym typeface="Helvetica"/>
              </a:defRPr>
            </a:lvl3pPr>
            <a:lvl4pPr marL="1708484" indent="-336884" algn="ctr">
              <a:spcBef>
                <a:spcPts val="0"/>
              </a:spcBef>
              <a:defRPr b="1" sz="2800">
                <a:latin typeface="+mn-lt"/>
                <a:ea typeface="+mn-ea"/>
                <a:cs typeface="+mn-cs"/>
                <a:sym typeface="Helvetica"/>
              </a:defRPr>
            </a:lvl4pPr>
            <a:lvl5pPr marL="2165684" indent="-336884" algn="ctr">
              <a:spcBef>
                <a:spcPts val="0"/>
              </a:spcBef>
              <a:defRPr b="1" sz="2800">
                <a:latin typeface="+mn-lt"/>
                <a:ea typeface="+mn-ea"/>
                <a:cs typeface="+mn-cs"/>
                <a:sym typeface="Helvetica"/>
              </a:defRPr>
            </a:lvl5pPr>
          </a:lstStyle>
          <a:p>
            <a:pPr/>
            <a:r>
              <a:t>Texte niveau 1</a:t>
            </a:r>
          </a:p>
          <a:p>
            <a:pPr lvl="1"/>
            <a:r>
              <a:t>Texte niveau 2</a:t>
            </a:r>
          </a:p>
          <a:p>
            <a:pPr lvl="2"/>
            <a:r>
              <a:t>Texte niveau 3</a:t>
            </a:r>
          </a:p>
          <a:p>
            <a:pPr lvl="3"/>
            <a:r>
              <a:t>Texte niveau 4</a:t>
            </a:r>
          </a:p>
          <a:p>
            <a:pPr lvl="4"/>
            <a:r>
              <a:t>Texte niveau 5</a:t>
            </a:r>
          </a:p>
        </p:txBody>
      </p:sp>
      <p:sp>
        <p:nvSpPr>
          <p:cNvPr id="94" name="« Saisissez une citation ici. »"/>
          <p:cNvSpPr txBox="1"/>
          <p:nvPr>
            <p:ph type="body" sz="quarter" idx="21"/>
          </p:nvPr>
        </p:nvSpPr>
        <p:spPr>
          <a:xfrm>
            <a:off x="1270000" y="4254500"/>
            <a:ext cx="10464800" cy="711200"/>
          </a:xfrm>
          <a:prstGeom prst="rect">
            <a:avLst/>
          </a:prstGeom>
        </p:spPr>
        <p:txBody>
          <a:bodyPr/>
          <a:lstStyle/>
          <a:p>
            <a:pPr marL="0" indent="0" algn="ctr">
              <a:spcBef>
                <a:spcPts val="2400"/>
              </a:spcBef>
              <a:buSzTx/>
              <a:buNone/>
              <a:defRPr sz="4000"/>
            </a:pPr>
          </a:p>
        </p:txBody>
      </p:sp>
      <p:sp>
        <p:nvSpPr>
          <p:cNvPr id="9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117" name="Texte niveau 1…"/>
          <p:cNvSpPr txBox="1"/>
          <p:nvPr>
            <p:ph type="body" idx="1"/>
          </p:nvPr>
        </p:nvSpPr>
        <p:spPr>
          <a:xfrm>
            <a:off x="1264354" y="1264354"/>
            <a:ext cx="10476092" cy="7224892"/>
          </a:xfrm>
          <a:prstGeom prst="rect">
            <a:avLst/>
          </a:prstGeom>
        </p:spPr>
        <p:txBody>
          <a:bodyPr lIns="72248" tIns="72248" rIns="72248" bIns="72248"/>
          <a:lstStyle>
            <a:lvl1pPr marL="757971" indent="-529371" defTabSz="577990">
              <a:spcBef>
                <a:spcPts val="4600"/>
              </a:spcBef>
              <a:buSzPct val="171000"/>
              <a:defRPr>
                <a:latin typeface="Gill Sans"/>
                <a:ea typeface="Gill Sans"/>
                <a:cs typeface="Gill Sans"/>
                <a:sym typeface="Gill Sans"/>
              </a:defRPr>
            </a:lvl1pPr>
            <a:lvl2pPr marL="1062772" indent="-529371" defTabSz="577990">
              <a:spcBef>
                <a:spcPts val="4600"/>
              </a:spcBef>
              <a:buSzPct val="171000"/>
              <a:defRPr>
                <a:latin typeface="Gill Sans"/>
                <a:ea typeface="Gill Sans"/>
                <a:cs typeface="Gill Sans"/>
                <a:sym typeface="Gill Sans"/>
              </a:defRPr>
            </a:lvl2pPr>
            <a:lvl3pPr marL="1380272" indent="-529372" defTabSz="577990">
              <a:spcBef>
                <a:spcPts val="4600"/>
              </a:spcBef>
              <a:buSzPct val="171000"/>
              <a:defRPr>
                <a:latin typeface="Gill Sans"/>
                <a:ea typeface="Gill Sans"/>
                <a:cs typeface="Gill Sans"/>
                <a:sym typeface="Gill Sans"/>
              </a:defRPr>
            </a:lvl3pPr>
            <a:lvl4pPr marL="1697771" indent="-529371" defTabSz="577990">
              <a:spcBef>
                <a:spcPts val="4600"/>
              </a:spcBef>
              <a:buSzPct val="171000"/>
              <a:defRPr>
                <a:latin typeface="Gill Sans"/>
                <a:ea typeface="Gill Sans"/>
                <a:cs typeface="Gill Sans"/>
                <a:sym typeface="Gill Sans"/>
              </a:defRPr>
            </a:lvl4pPr>
            <a:lvl5pPr marL="2002571" indent="-529371" defTabSz="577990">
              <a:spcBef>
                <a:spcPts val="4600"/>
              </a:spcBef>
              <a:buSzPct val="171000"/>
              <a:defRPr>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18" name="Numéro de diapositive"/>
          <p:cNvSpPr txBox="1"/>
          <p:nvPr>
            <p:ph type="sldNum" sz="quarter" idx="2"/>
          </p:nvPr>
        </p:nvSpPr>
        <p:spPr>
          <a:xfrm>
            <a:off x="6331233" y="9283982"/>
            <a:ext cx="324273" cy="349673"/>
          </a:xfrm>
          <a:prstGeom prst="rect">
            <a:avLst/>
          </a:prstGeom>
        </p:spPr>
        <p:txBody>
          <a:bodyPr lIns="54185" tIns="54185" rIns="54185" bIns="54185"/>
          <a:lstStyle>
            <a:lvl1pPr defTabSz="577990">
              <a:defRPr sz="1600">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125" name="Texte niveau 1…"/>
          <p:cNvSpPr txBox="1"/>
          <p:nvPr>
            <p:ph type="body" idx="1"/>
          </p:nvPr>
        </p:nvSpPr>
        <p:spPr>
          <a:xfrm>
            <a:off x="1264354" y="1264354"/>
            <a:ext cx="10476092" cy="7224892"/>
          </a:xfrm>
          <a:prstGeom prst="rect">
            <a:avLst/>
          </a:prstGeom>
        </p:spPr>
        <p:txBody>
          <a:bodyPr lIns="72248" tIns="72248" rIns="72248" bIns="72248"/>
          <a:lstStyle>
            <a:lvl1pPr marL="757971" indent="-529371" defTabSz="577990">
              <a:spcBef>
                <a:spcPts val="4600"/>
              </a:spcBef>
              <a:buSzPct val="171000"/>
              <a:defRPr>
                <a:latin typeface="Gill Sans"/>
                <a:ea typeface="Gill Sans"/>
                <a:cs typeface="Gill Sans"/>
                <a:sym typeface="Gill Sans"/>
              </a:defRPr>
            </a:lvl1pPr>
            <a:lvl2pPr marL="1062772" indent="-529371" defTabSz="577990">
              <a:spcBef>
                <a:spcPts val="4600"/>
              </a:spcBef>
              <a:buSzPct val="171000"/>
              <a:defRPr>
                <a:latin typeface="Gill Sans"/>
                <a:ea typeface="Gill Sans"/>
                <a:cs typeface="Gill Sans"/>
                <a:sym typeface="Gill Sans"/>
              </a:defRPr>
            </a:lvl2pPr>
            <a:lvl3pPr marL="1380272" indent="-529372" defTabSz="577990">
              <a:spcBef>
                <a:spcPts val="4600"/>
              </a:spcBef>
              <a:buSzPct val="171000"/>
              <a:defRPr>
                <a:latin typeface="Gill Sans"/>
                <a:ea typeface="Gill Sans"/>
                <a:cs typeface="Gill Sans"/>
                <a:sym typeface="Gill Sans"/>
              </a:defRPr>
            </a:lvl3pPr>
            <a:lvl4pPr marL="1697771" indent="-529371" defTabSz="577990">
              <a:spcBef>
                <a:spcPts val="4600"/>
              </a:spcBef>
              <a:buSzPct val="171000"/>
              <a:defRPr>
                <a:latin typeface="Gill Sans"/>
                <a:ea typeface="Gill Sans"/>
                <a:cs typeface="Gill Sans"/>
                <a:sym typeface="Gill Sans"/>
              </a:defRPr>
            </a:lvl4pPr>
            <a:lvl5pPr marL="2002571" indent="-529371" defTabSz="577990">
              <a:spcBef>
                <a:spcPts val="4600"/>
              </a:spcBef>
              <a:buSzPct val="171000"/>
              <a:defRPr>
                <a:latin typeface="Gill Sans"/>
                <a:ea typeface="Gill Sans"/>
                <a:cs typeface="Gill Sans"/>
                <a:sym typeface="Gill Sans"/>
              </a:defRPr>
            </a:lvl5pPr>
          </a:lstStyle>
          <a:p>
            <a:pPr/>
            <a:r>
              <a:t>Texte niveau 1</a:t>
            </a:r>
          </a:p>
          <a:p>
            <a:pPr lvl="1"/>
            <a:r>
              <a:t>Texte niveau 2</a:t>
            </a:r>
          </a:p>
          <a:p>
            <a:pPr lvl="2"/>
            <a:r>
              <a:t>Texte niveau 3</a:t>
            </a:r>
          </a:p>
          <a:p>
            <a:pPr lvl="3"/>
            <a:r>
              <a:t>Texte niveau 4</a:t>
            </a:r>
          </a:p>
          <a:p>
            <a:pPr lvl="4"/>
            <a:r>
              <a:t>Texte niveau 5</a:t>
            </a:r>
          </a:p>
        </p:txBody>
      </p:sp>
      <p:sp>
        <p:nvSpPr>
          <p:cNvPr id="126" name="Numéro de diapositive"/>
          <p:cNvSpPr txBox="1"/>
          <p:nvPr>
            <p:ph type="sldNum" sz="quarter" idx="2"/>
          </p:nvPr>
        </p:nvSpPr>
        <p:spPr>
          <a:xfrm>
            <a:off x="6331233" y="9295554"/>
            <a:ext cx="324273" cy="349673"/>
          </a:xfrm>
          <a:prstGeom prst="rect">
            <a:avLst/>
          </a:prstGeom>
        </p:spPr>
        <p:txBody>
          <a:bodyPr lIns="54185" tIns="54185" rIns="54185" bIns="54185" anchor="b"/>
          <a:lstStyle>
            <a:lvl1pPr defTabSz="577990">
              <a:defRPr sz="1600">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133" name="Texte du titre"/>
          <p:cNvSpPr txBox="1"/>
          <p:nvPr>
            <p:ph type="title"/>
          </p:nvPr>
        </p:nvSpPr>
        <p:spPr>
          <a:prstGeom prst="rect">
            <a:avLst/>
          </a:prstGeom>
        </p:spPr>
        <p:txBody>
          <a:bodyPr/>
          <a:lstStyle/>
          <a:p>
            <a:pPr/>
            <a:r>
              <a:t>Texte du titre</a:t>
            </a:r>
          </a:p>
        </p:txBody>
      </p:sp>
      <p:sp>
        <p:nvSpPr>
          <p:cNvPr id="134"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13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xfrm>
            <a:off x="6311798" y="9245599"/>
            <a:ext cx="368504" cy="381001"/>
          </a:xfrm>
          <a:prstGeom prst="rect">
            <a:avLst/>
          </a:prstGeom>
        </p:spPr>
        <p:txBody>
          <a:bodyPr anchor="b"/>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2"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Une organisation…"/>
          <p:cNvSpPr txBox="1"/>
          <p:nvPr>
            <p:ph type="ctrTitle"/>
          </p:nvPr>
        </p:nvSpPr>
        <p:spPr>
          <a:xfrm>
            <a:off x="5360084" y="4403781"/>
            <a:ext cx="7638623" cy="4073549"/>
          </a:xfrm>
          <a:prstGeom prst="rect">
            <a:avLst/>
          </a:prstGeom>
        </p:spPr>
        <p:txBody>
          <a:bodyPr/>
          <a:lstStyle/>
          <a:p>
            <a:pPr defTabSz="549148">
              <a:lnSpc>
                <a:spcPct val="80000"/>
              </a:lnSpc>
              <a:defRPr sz="7600">
                <a:latin typeface="Gill Sans"/>
                <a:ea typeface="Gill Sans"/>
                <a:cs typeface="Gill Sans"/>
                <a:sym typeface="Gill Sans"/>
              </a:defRPr>
            </a:pPr>
            <a:r>
              <a:t>Une structure biblique </a:t>
            </a:r>
          </a:p>
          <a:p>
            <a:pPr defTabSz="549148">
              <a:lnSpc>
                <a:spcPct val="80000"/>
              </a:lnSpc>
              <a:defRPr sz="7600">
                <a:latin typeface="Gill Sans"/>
                <a:ea typeface="Gill Sans"/>
                <a:cs typeface="Gill Sans"/>
                <a:sym typeface="Gill Sans"/>
              </a:defRPr>
            </a:pPr>
            <a:r>
              <a:t>de </a:t>
            </a:r>
            <a:r>
              <a:t>l’</a:t>
            </a:r>
            <a:r>
              <a:t>église locale</a:t>
            </a:r>
          </a:p>
        </p:txBody>
      </p:sp>
      <p:grpSp>
        <p:nvGrpSpPr>
          <p:cNvPr id="157" name="Grouper"/>
          <p:cNvGrpSpPr/>
          <p:nvPr/>
        </p:nvGrpSpPr>
        <p:grpSpPr>
          <a:xfrm>
            <a:off x="15011" y="167187"/>
            <a:ext cx="6847906" cy="5741749"/>
            <a:chOff x="0" y="0"/>
            <a:chExt cx="6847905" cy="5741748"/>
          </a:xfrm>
        </p:grpSpPr>
        <p:grpSp>
          <p:nvGrpSpPr>
            <p:cNvPr id="147" name="Le(s) diacre(s) servent et assument"/>
            <p:cNvGrpSpPr/>
            <p:nvPr/>
          </p:nvGrpSpPr>
          <p:grpSpPr>
            <a:xfrm>
              <a:off x="2701519" y="-1"/>
              <a:ext cx="2747923" cy="2142659"/>
              <a:chOff x="0" y="0"/>
              <a:chExt cx="2747921" cy="2142657"/>
            </a:xfrm>
          </p:grpSpPr>
          <p:sp>
            <p:nvSpPr>
              <p:cNvPr id="145" name="Ovale"/>
              <p:cNvSpPr/>
              <p:nvPr/>
            </p:nvSpPr>
            <p:spPr>
              <a:xfrm>
                <a:off x="0" y="0"/>
                <a:ext cx="2747922" cy="2142658"/>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46" name="Le(s) diacre(s) servent et assument"/>
              <p:cNvSpPr txBox="1"/>
              <p:nvPr/>
            </p:nvSpPr>
            <p:spPr>
              <a:xfrm>
                <a:off x="402423" y="487128"/>
                <a:ext cx="1943076" cy="1168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Le(s) diacre(s) servent et assument</a:t>
                </a:r>
              </a:p>
            </p:txBody>
          </p:sp>
        </p:grpSp>
        <p:sp>
          <p:nvSpPr>
            <p:cNvPr id="148" name="Ligne"/>
            <p:cNvSpPr/>
            <p:nvPr/>
          </p:nvSpPr>
          <p:spPr>
            <a:xfrm>
              <a:off x="5097011" y="2194886"/>
              <a:ext cx="766878" cy="1231834"/>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nvGrpSpPr>
            <p:cNvPr id="151" name="Les anciens surveillent et interviennent si besoin"/>
            <p:cNvGrpSpPr/>
            <p:nvPr/>
          </p:nvGrpSpPr>
          <p:grpSpPr>
            <a:xfrm>
              <a:off x="4099983" y="3599091"/>
              <a:ext cx="2747923" cy="2142657"/>
              <a:chOff x="0" y="0"/>
              <a:chExt cx="2747921" cy="2142656"/>
            </a:xfrm>
          </p:grpSpPr>
          <p:sp>
            <p:nvSpPr>
              <p:cNvPr id="149" name="Ovale"/>
              <p:cNvSpPr/>
              <p:nvPr/>
            </p:nvSpPr>
            <p:spPr>
              <a:xfrm>
                <a:off x="0" y="-1"/>
                <a:ext cx="2747922" cy="2142658"/>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50" name="Les anciens surveillent et interviennent si besoin"/>
              <p:cNvSpPr txBox="1"/>
              <p:nvPr/>
            </p:nvSpPr>
            <p:spPr>
              <a:xfrm>
                <a:off x="402423" y="309328"/>
                <a:ext cx="1943076" cy="1524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Les anciens surveillent et interviennent si besoin</a:t>
                </a:r>
              </a:p>
            </p:txBody>
          </p:sp>
        </p:grpSp>
        <p:grpSp>
          <p:nvGrpSpPr>
            <p:cNvPr id="154" name="Le conseil d’église tranche in fine"/>
            <p:cNvGrpSpPr/>
            <p:nvPr/>
          </p:nvGrpSpPr>
          <p:grpSpPr>
            <a:xfrm>
              <a:off x="0" y="2315026"/>
              <a:ext cx="2747923" cy="2142659"/>
              <a:chOff x="0" y="0"/>
              <a:chExt cx="2747921" cy="2142657"/>
            </a:xfrm>
          </p:grpSpPr>
          <p:sp>
            <p:nvSpPr>
              <p:cNvPr id="152" name="Ovale"/>
              <p:cNvSpPr/>
              <p:nvPr/>
            </p:nvSpPr>
            <p:spPr>
              <a:xfrm>
                <a:off x="0" y="0"/>
                <a:ext cx="2747922" cy="2142658"/>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153" name="Le conseil d’église tranche in fine"/>
              <p:cNvSpPr txBox="1"/>
              <p:nvPr/>
            </p:nvSpPr>
            <p:spPr>
              <a:xfrm>
                <a:off x="402423" y="487128"/>
                <a:ext cx="1943076" cy="1168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 conseil d’église tranche in fine</a:t>
                </a:r>
              </a:p>
            </p:txBody>
          </p:sp>
        </p:grpSp>
        <p:sp>
          <p:nvSpPr>
            <p:cNvPr id="155" name="Ligne"/>
            <p:cNvSpPr/>
            <p:nvPr/>
          </p:nvSpPr>
          <p:spPr>
            <a:xfrm flipV="1">
              <a:off x="2130790" y="1789133"/>
              <a:ext cx="808827" cy="654200"/>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sp>
          <p:nvSpPr>
            <p:cNvPr id="156" name="Ligne"/>
            <p:cNvSpPr/>
            <p:nvPr/>
          </p:nvSpPr>
          <p:spPr>
            <a:xfrm flipH="1" flipV="1">
              <a:off x="2784792" y="4105258"/>
              <a:ext cx="1234706" cy="436351"/>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sp>
        <p:nvSpPr>
          <p:cNvPr id="158" name="A tous les (rendus) saints par le Christ, Jésus, qui sont à Philippes, aux surveillants et aux diacres (Php 1.1)"/>
          <p:cNvSpPr txBox="1"/>
          <p:nvPr/>
        </p:nvSpPr>
        <p:spPr>
          <a:xfrm>
            <a:off x="406474" y="9060312"/>
            <a:ext cx="12191852"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2400">
                <a:solidFill>
                  <a:srgbClr val="FFFFFF"/>
                </a:solidFill>
                <a:latin typeface="Gill Sans"/>
                <a:ea typeface="Gill Sans"/>
                <a:cs typeface="Gill Sans"/>
                <a:sym typeface="Gill Sans"/>
              </a:defRPr>
            </a:lvl1pPr>
          </a:lstStyle>
          <a:p>
            <a:pPr/>
            <a:r>
              <a:t>A tous les (rendus) saints par le Christ, Jésus, qui sont à Philippes, aux surveillants et aux diacres (Php 1.1)</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Un état des lieux à faire"/>
          <p:cNvSpPr txBox="1"/>
          <p:nvPr>
            <p:ph type="title"/>
          </p:nvPr>
        </p:nvSpPr>
        <p:spPr>
          <a:xfrm>
            <a:off x="3540008" y="1223137"/>
            <a:ext cx="9168760" cy="2120902"/>
          </a:xfrm>
          <a:prstGeom prst="rect">
            <a:avLst/>
          </a:prstGeom>
        </p:spPr>
        <p:txBody>
          <a:bodyPr/>
          <a:lstStyle/>
          <a:p>
            <a:pPr defTabSz="505215">
              <a:defRPr sz="6862">
                <a:latin typeface="Gill Sans"/>
                <a:ea typeface="Gill Sans"/>
                <a:cs typeface="Gill Sans"/>
                <a:sym typeface="Gill Sans"/>
              </a:defRPr>
            </a:pPr>
            <a:r>
              <a:t>Un état des lieux </a:t>
            </a:r>
          </a:p>
          <a:p>
            <a:pPr defTabSz="505215">
              <a:defRPr sz="6862">
                <a:latin typeface="Gill Sans"/>
                <a:ea typeface="Gill Sans"/>
                <a:cs typeface="Gill Sans"/>
                <a:sym typeface="Gill Sans"/>
              </a:defRPr>
            </a:pPr>
            <a:r>
              <a:t>à faire</a:t>
            </a:r>
          </a:p>
        </p:txBody>
      </p:sp>
      <p:sp>
        <p:nvSpPr>
          <p:cNvPr id="250" name="Par des impliqués…"/>
          <p:cNvSpPr txBox="1"/>
          <p:nvPr>
            <p:ph type="body" idx="1"/>
          </p:nvPr>
        </p:nvSpPr>
        <p:spPr>
          <a:xfrm>
            <a:off x="952500" y="3361525"/>
            <a:ext cx="11099800" cy="6286502"/>
          </a:xfrm>
          <a:prstGeom prst="rect">
            <a:avLst/>
          </a:prstGeom>
        </p:spPr>
        <p:txBody>
          <a:bodyPr/>
          <a:lstStyle/>
          <a:p>
            <a:pPr>
              <a:spcBef>
                <a:spcPts val="0"/>
              </a:spcBef>
              <a:defRPr>
                <a:latin typeface="Gill Sans"/>
                <a:ea typeface="Gill Sans"/>
                <a:cs typeface="Gill Sans"/>
                <a:sym typeface="Gill Sans"/>
              </a:defRPr>
            </a:pPr>
            <a:r>
              <a:t>Par des </a:t>
            </a:r>
            <a:r>
              <a:t>« </a:t>
            </a:r>
            <a:r>
              <a:t>impliqués</a:t>
            </a:r>
            <a:r>
              <a:t> », frères et sœurs jeunes et plus âgés de l’église.</a:t>
            </a:r>
            <a:endParaRPr strike="sngStrike"/>
          </a:p>
          <a:p>
            <a:pPr>
              <a:spcBef>
                <a:spcPts val="0"/>
              </a:spcBef>
              <a:defRPr>
                <a:latin typeface="Gill Sans"/>
                <a:ea typeface="Gill Sans"/>
                <a:cs typeface="Gill Sans"/>
                <a:sym typeface="Gill Sans"/>
              </a:defRPr>
            </a:pPr>
            <a:r>
              <a:t>Par des personnes « extérieures », connues et sollicitées pour un audit.</a:t>
            </a:r>
          </a:p>
          <a:p>
            <a:pPr>
              <a:spcBef>
                <a:spcPts val="0"/>
              </a:spcBef>
              <a:defRPr>
                <a:latin typeface="Gill Sans"/>
                <a:ea typeface="Gill Sans"/>
                <a:cs typeface="Gill Sans"/>
                <a:sym typeface="Gill Sans"/>
              </a:defRPr>
            </a:pPr>
            <a:r>
              <a:t>Par d</a:t>
            </a:r>
            <a:r>
              <a:t>es échanges ouverts ou des bulletins anonymes.</a:t>
            </a:r>
          </a:p>
          <a:p>
            <a:pPr>
              <a:spcBef>
                <a:spcPts val="0"/>
              </a:spcBef>
              <a:defRPr>
                <a:latin typeface="Gill Sans"/>
                <a:ea typeface="Gill Sans"/>
                <a:cs typeface="Gill Sans"/>
                <a:sym typeface="Gill Sans"/>
              </a:defRPr>
            </a:pPr>
            <a:r>
              <a:t>Un état des lieux informatif, qui n’appelle pas à se justifier.</a:t>
            </a:r>
          </a:p>
          <a:p>
            <a:pPr>
              <a:spcBef>
                <a:spcPts val="0"/>
              </a:spcBef>
              <a:defRPr>
                <a:latin typeface="Gill Sans"/>
                <a:ea typeface="Gill Sans"/>
                <a:cs typeface="Gill Sans"/>
                <a:sym typeface="Gill Sans"/>
              </a:defRPr>
            </a:pPr>
            <a:r>
              <a:t>Une photographie de l’église, pas un jugement.</a:t>
            </a:r>
          </a:p>
        </p:txBody>
      </p:sp>
      <p:grpSp>
        <p:nvGrpSpPr>
          <p:cNvPr id="263" name="Grouper"/>
          <p:cNvGrpSpPr/>
          <p:nvPr/>
        </p:nvGrpSpPr>
        <p:grpSpPr>
          <a:xfrm>
            <a:off x="15011" y="167186"/>
            <a:ext cx="4810628" cy="4029517"/>
            <a:chOff x="0" y="0"/>
            <a:chExt cx="4810627" cy="4029516"/>
          </a:xfrm>
        </p:grpSpPr>
        <p:grpSp>
          <p:nvGrpSpPr>
            <p:cNvPr id="253" name="Le(s) diacre(s) servent et assument"/>
            <p:cNvGrpSpPr/>
            <p:nvPr/>
          </p:nvGrpSpPr>
          <p:grpSpPr>
            <a:xfrm>
              <a:off x="1870669" y="-1"/>
              <a:ext cx="2007131" cy="1565036"/>
              <a:chOff x="0" y="0"/>
              <a:chExt cx="2007129" cy="1565034"/>
            </a:xfrm>
          </p:grpSpPr>
          <p:sp>
            <p:nvSpPr>
              <p:cNvPr id="251" name="Ovale"/>
              <p:cNvSpPr/>
              <p:nvPr/>
            </p:nvSpPr>
            <p:spPr>
              <a:xfrm>
                <a:off x="0" y="0"/>
                <a:ext cx="2007130" cy="1565035"/>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52" name="Les diacres"/>
              <p:cNvSpPr txBox="1"/>
              <p:nvPr/>
            </p:nvSpPr>
            <p:spPr>
              <a:xfrm>
                <a:off x="293937" y="355807"/>
                <a:ext cx="1419256" cy="8534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Les diacres</a:t>
                </a:r>
              </a:p>
            </p:txBody>
          </p:sp>
        </p:grpSp>
        <p:sp>
          <p:nvSpPr>
            <p:cNvPr id="254" name="Ligne"/>
            <p:cNvSpPr/>
            <p:nvPr/>
          </p:nvSpPr>
          <p:spPr>
            <a:xfrm>
              <a:off x="3529429" y="1519850"/>
              <a:ext cx="531025" cy="852985"/>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nvGrpSpPr>
            <p:cNvPr id="257" name="Les anciens surveillent et interviennent si besoin"/>
            <p:cNvGrpSpPr/>
            <p:nvPr/>
          </p:nvGrpSpPr>
          <p:grpSpPr>
            <a:xfrm>
              <a:off x="2839036" y="2492193"/>
              <a:ext cx="1971592" cy="1537323"/>
              <a:chOff x="0" y="0"/>
              <a:chExt cx="1971590" cy="1537322"/>
            </a:xfrm>
          </p:grpSpPr>
          <p:sp>
            <p:nvSpPr>
              <p:cNvPr id="255" name="Ovale"/>
              <p:cNvSpPr/>
              <p:nvPr/>
            </p:nvSpPr>
            <p:spPr>
              <a:xfrm>
                <a:off x="0" y="-1"/>
                <a:ext cx="1971591" cy="1537324"/>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56" name="Les anciens"/>
              <p:cNvSpPr txBox="1"/>
              <p:nvPr/>
            </p:nvSpPr>
            <p:spPr>
              <a:xfrm>
                <a:off x="288732" y="221938"/>
                <a:ext cx="1465142" cy="102951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Les anciens</a:t>
                </a:r>
              </a:p>
            </p:txBody>
          </p:sp>
        </p:grpSp>
        <p:grpSp>
          <p:nvGrpSpPr>
            <p:cNvPr id="260" name="Le conseil d’église tranche in fine"/>
            <p:cNvGrpSpPr/>
            <p:nvPr/>
          </p:nvGrpSpPr>
          <p:grpSpPr>
            <a:xfrm>
              <a:off x="0" y="1603041"/>
              <a:ext cx="1902801" cy="1483687"/>
              <a:chOff x="0" y="0"/>
              <a:chExt cx="1902800" cy="1483685"/>
            </a:xfrm>
          </p:grpSpPr>
          <p:sp>
            <p:nvSpPr>
              <p:cNvPr id="258" name="Ovale"/>
              <p:cNvSpPr/>
              <p:nvPr/>
            </p:nvSpPr>
            <p:spPr>
              <a:xfrm>
                <a:off x="0" y="0"/>
                <a:ext cx="1902801" cy="1483686"/>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59" name="Le conseil d’église"/>
              <p:cNvSpPr txBox="1"/>
              <p:nvPr/>
            </p:nvSpPr>
            <p:spPr>
              <a:xfrm>
                <a:off x="278658" y="337312"/>
                <a:ext cx="1370556" cy="1001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lvl1pPr>
              </a:lstStyle>
              <a:p>
                <a:pPr/>
                <a:r>
                  <a:t>Le conseil d’église</a:t>
                </a:r>
              </a:p>
            </p:txBody>
          </p:sp>
        </p:grpSp>
        <p:sp>
          <p:nvSpPr>
            <p:cNvPr id="261" name="Ligne"/>
            <p:cNvSpPr/>
            <p:nvPr/>
          </p:nvSpPr>
          <p:spPr>
            <a:xfrm flipV="1">
              <a:off x="1475467" y="1238887"/>
              <a:ext cx="560073" cy="453001"/>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sp>
          <p:nvSpPr>
            <p:cNvPr id="262" name="Ligne"/>
            <p:cNvSpPr/>
            <p:nvPr/>
          </p:nvSpPr>
          <p:spPr>
            <a:xfrm flipH="1" flipV="1">
              <a:off x="1928331" y="2842689"/>
              <a:ext cx="854973" cy="302152"/>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Introduction"/>
          <p:cNvSpPr txBox="1"/>
          <p:nvPr>
            <p:ph type="title"/>
          </p:nvPr>
        </p:nvSpPr>
        <p:spPr>
          <a:xfrm>
            <a:off x="952500" y="-170837"/>
            <a:ext cx="11099800" cy="2120901"/>
          </a:xfrm>
          <a:prstGeom prst="rect">
            <a:avLst/>
          </a:prstGeom>
        </p:spPr>
        <p:txBody>
          <a:bodyPr/>
          <a:lstStyle>
            <a:lvl1pPr>
              <a:defRPr>
                <a:latin typeface="Gill Sans"/>
                <a:ea typeface="Gill Sans"/>
                <a:cs typeface="Gill Sans"/>
                <a:sym typeface="Gill Sans"/>
              </a:defRPr>
            </a:lvl1pPr>
          </a:lstStyle>
          <a:p>
            <a:pPr/>
            <a:r>
              <a:t>Introduction</a:t>
            </a:r>
          </a:p>
        </p:txBody>
      </p:sp>
      <p:sp>
        <p:nvSpPr>
          <p:cNvPr id="161" name="Nous avons du mal à décider ensemble (ministères public des sœurs)…"/>
          <p:cNvSpPr txBox="1"/>
          <p:nvPr>
            <p:ph type="body" idx="1"/>
          </p:nvPr>
        </p:nvSpPr>
        <p:spPr>
          <a:xfrm>
            <a:off x="311942" y="2175708"/>
            <a:ext cx="12080354" cy="7422937"/>
          </a:xfrm>
          <a:prstGeom prst="rect">
            <a:avLst/>
          </a:prstGeom>
        </p:spPr>
        <p:txBody>
          <a:bodyPr/>
          <a:lstStyle/>
          <a:p>
            <a:pPr lvl="2" marL="1083563" indent="-361188" defTabSz="461518">
              <a:spcBef>
                <a:spcPts val="0"/>
              </a:spcBef>
              <a:defRPr sz="2800">
                <a:latin typeface="Gill Sans"/>
                <a:ea typeface="Gill Sans"/>
                <a:cs typeface="Gill Sans"/>
                <a:sym typeface="Gill Sans"/>
              </a:defRPr>
            </a:pPr>
            <a:r>
              <a:t>Nous avons du mal à décider ensemble</a:t>
            </a:r>
          </a:p>
          <a:p>
            <a:pPr lvl="2" marL="1083563" indent="-361188" defTabSz="461518">
              <a:spcBef>
                <a:spcPts val="0"/>
              </a:spcBef>
              <a:defRPr sz="2800">
                <a:latin typeface="Gill Sans"/>
                <a:ea typeface="Gill Sans"/>
                <a:cs typeface="Gill Sans"/>
                <a:sym typeface="Gill Sans"/>
              </a:defRPr>
            </a:pPr>
            <a:r>
              <a:t>L’unanimité est recherchée mais personne n’est particulièrement responsable.</a:t>
            </a:r>
          </a:p>
          <a:p>
            <a:pPr lvl="2" marL="1083563" indent="-361188" defTabSz="461518">
              <a:spcBef>
                <a:spcPts val="0"/>
              </a:spcBef>
              <a:defRPr sz="2800">
                <a:latin typeface="Gill Sans"/>
                <a:ea typeface="Gill Sans"/>
                <a:cs typeface="Gill Sans"/>
                <a:sym typeface="Gill Sans"/>
              </a:defRPr>
            </a:pPr>
            <a:r>
              <a:t>L’assemblée n’est pas consultée de manière ouverte pour des décisions qui la concernent (chanter debout, rencontre de prières…).</a:t>
            </a:r>
            <a:endParaRPr sz="3000"/>
          </a:p>
          <a:p>
            <a:pPr lvl="2" marL="1083563" indent="-361188" defTabSz="461518">
              <a:spcBef>
                <a:spcPts val="0"/>
              </a:spcBef>
              <a:defRPr sz="2800">
                <a:latin typeface="Gill Sans"/>
                <a:ea typeface="Gill Sans"/>
                <a:cs typeface="Gill Sans"/>
                <a:sym typeface="Gill Sans"/>
              </a:defRPr>
            </a:pPr>
            <a:r>
              <a:t>Ceux qui conduisent sont critiqués.</a:t>
            </a:r>
          </a:p>
          <a:p>
            <a:pPr lvl="2" marL="1083563" indent="-361188" defTabSz="461518">
              <a:spcBef>
                <a:spcPts val="0"/>
              </a:spcBef>
              <a:defRPr sz="2800">
                <a:latin typeface="Gill Sans"/>
                <a:ea typeface="Gill Sans"/>
                <a:cs typeface="Gill Sans"/>
                <a:sym typeface="Gill Sans"/>
              </a:defRPr>
            </a:pPr>
            <a:r>
              <a:t>Les activités sont le plus souvent individuelles.</a:t>
            </a:r>
            <a:endParaRPr sz="3000"/>
          </a:p>
          <a:p>
            <a:pPr lvl="2" marL="1083563" indent="-361188" defTabSz="461518">
              <a:spcBef>
                <a:spcPts val="0"/>
              </a:spcBef>
              <a:defRPr sz="2800">
                <a:latin typeface="Gill Sans"/>
                <a:ea typeface="Gill Sans"/>
                <a:cs typeface="Gill Sans"/>
                <a:sym typeface="Gill Sans"/>
              </a:defRPr>
            </a:pPr>
            <a:r>
              <a:t>Nous avons des carences d’organisation (sono, études, réunion d’administration…).</a:t>
            </a:r>
            <a:endParaRPr sz="3000"/>
          </a:p>
          <a:p>
            <a:pPr lvl="2" marL="1083563" indent="-361188" defTabSz="461518">
              <a:spcBef>
                <a:spcPts val="0"/>
              </a:spcBef>
              <a:defRPr sz="2800">
                <a:latin typeface="Gill Sans"/>
                <a:ea typeface="Gill Sans"/>
                <a:cs typeface="Gill Sans"/>
                <a:sym typeface="Gill Sans"/>
              </a:defRPr>
            </a:pPr>
            <a:r>
              <a:t>Nous ne cherchons pas à tirer leçon de nos difficultés ni des critiques sur l’enseignement.</a:t>
            </a:r>
            <a:endParaRPr sz="3000"/>
          </a:p>
          <a:p>
            <a:pPr lvl="2" marL="1083563" indent="-361188" defTabSz="461518">
              <a:spcBef>
                <a:spcPts val="0"/>
              </a:spcBef>
              <a:defRPr sz="2800">
                <a:latin typeface="Gill Sans"/>
                <a:ea typeface="Gill Sans"/>
                <a:cs typeface="Gill Sans"/>
                <a:sym typeface="Gill Sans"/>
              </a:defRPr>
            </a:pPr>
            <a:r>
              <a:t>Trop de choses fonctionnent sur l’implicite.</a:t>
            </a:r>
          </a:p>
          <a:p>
            <a:pPr lvl="2" marL="1083563" indent="-361188" defTabSz="461518">
              <a:spcBef>
                <a:spcPts val="0"/>
              </a:spcBef>
              <a:defRPr sz="2800">
                <a:latin typeface="Gill Sans"/>
                <a:ea typeface="Gill Sans"/>
                <a:cs typeface="Gill Sans"/>
                <a:sym typeface="Gill Sans"/>
              </a:defRPr>
            </a:pPr>
            <a:r>
              <a:t>Peu au courant des activités, notamment ceux qui arrivent nouvellement.</a:t>
            </a:r>
          </a:p>
          <a:p>
            <a:pPr lvl="2" marL="1083563" indent="-361188" defTabSz="461518">
              <a:spcBef>
                <a:spcPts val="0"/>
              </a:spcBef>
              <a:defRPr sz="2800">
                <a:latin typeface="Gill Sans"/>
                <a:ea typeface="Gill Sans"/>
                <a:cs typeface="Gill Sans"/>
                <a:sym typeface="Gill Sans"/>
              </a:defRPr>
            </a:pPr>
            <a:r>
              <a:t>Tout le monde s’occupe de tout le monde, mais on ne peut en être sûrs.</a:t>
            </a:r>
          </a:p>
        </p:txBody>
      </p:sp>
      <p:sp>
        <p:nvSpPr>
          <p:cNvPr id="162" name="avec certaines de nos difficultés"/>
          <p:cNvSpPr txBox="1"/>
          <p:nvPr/>
        </p:nvSpPr>
        <p:spPr>
          <a:xfrm>
            <a:off x="6947507" y="1312211"/>
            <a:ext cx="4915497"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i="1" sz="3200">
                <a:solidFill>
                  <a:srgbClr val="FFFFFF"/>
                </a:solidFill>
                <a:latin typeface="Gill Sans"/>
                <a:ea typeface="Gill Sans"/>
                <a:cs typeface="Gill Sans"/>
                <a:sym typeface="Gill Sans"/>
              </a:defRPr>
            </a:lvl1pPr>
          </a:lstStyle>
          <a:p>
            <a:pPr/>
            <a:r>
              <a:t>avec certaines de nos difficultés</a:t>
            </a:r>
          </a:p>
        </p:txBody>
      </p:sp>
      <p:grpSp>
        <p:nvGrpSpPr>
          <p:cNvPr id="166" name="Grouper"/>
          <p:cNvGrpSpPr/>
          <p:nvPr/>
        </p:nvGrpSpPr>
        <p:grpSpPr>
          <a:xfrm>
            <a:off x="-36095" y="254613"/>
            <a:ext cx="2856297" cy="2539335"/>
            <a:chOff x="0" y="0"/>
            <a:chExt cx="2856295" cy="2539333"/>
          </a:xfrm>
        </p:grpSpPr>
        <p:sp>
          <p:nvSpPr>
            <p:cNvPr id="163" name="Qualité"/>
            <p:cNvSpPr/>
            <p:nvPr/>
          </p:nvSpPr>
          <p:spPr>
            <a:xfrm>
              <a:off x="0" y="0"/>
              <a:ext cx="1270000" cy="1270000"/>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Qualité</a:t>
              </a:r>
            </a:p>
          </p:txBody>
        </p:sp>
        <p:sp>
          <p:nvSpPr>
            <p:cNvPr id="164" name="Innovation"/>
            <p:cNvSpPr/>
            <p:nvPr/>
          </p:nvSpPr>
          <p:spPr>
            <a:xfrm>
              <a:off x="1139435" y="335379"/>
              <a:ext cx="1716861" cy="1270001"/>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Innovation</a:t>
              </a:r>
            </a:p>
          </p:txBody>
        </p:sp>
        <p:sp>
          <p:nvSpPr>
            <p:cNvPr id="165" name="Compétitivité"/>
            <p:cNvSpPr/>
            <p:nvPr/>
          </p:nvSpPr>
          <p:spPr>
            <a:xfrm>
              <a:off x="28519" y="1175361"/>
              <a:ext cx="2045527" cy="1363973"/>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Compétitivité</a:t>
              </a:r>
            </a:p>
          </p:txBody>
        </p:sp>
      </p:grpSp>
      <p:sp>
        <p:nvSpPr>
          <p:cNvPr id="167" name="avec certaines de nos difficultés"/>
          <p:cNvSpPr txBox="1"/>
          <p:nvPr/>
        </p:nvSpPr>
        <p:spPr>
          <a:xfrm>
            <a:off x="3468661" y="9203823"/>
            <a:ext cx="5766917"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i="1" sz="2800">
                <a:solidFill>
                  <a:srgbClr val="FFFFFF"/>
                </a:solidFill>
                <a:latin typeface="Gill Sans"/>
                <a:ea typeface="Gill Sans"/>
                <a:cs typeface="Gill Sans"/>
                <a:sym typeface="Gill Sans"/>
              </a:defRPr>
            </a:lvl1pPr>
          </a:lstStyle>
          <a:p>
            <a:pPr/>
            <a:r>
              <a:t>Ce qui ne veut pas dire que tout va mal…</a:t>
            </a:r>
          </a:p>
        </p:txBody>
      </p:sp>
    </p:spTree>
  </p:cSld>
  <p:clrMapOvr>
    <a:masterClrMapping/>
  </p:clrMapOvr>
  <mc:AlternateContent xmlns:mc="http://schemas.openxmlformats.org/markup-compatibility/2006">
    <mc:Choice xmlns:p14="http://schemas.microsoft.com/office/powerpoint/2010/main" Requires="p14">
      <p:transition spd="slow" advClick="1" p14:dur="1200">
        <p14:doors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6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6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6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6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6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16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1" fill="hold">
                                  <p:stCondLst>
                                    <p:cond delay="0"/>
                                  </p:stCondLst>
                                  <p:iterate type="el" backwards="0">
                                    <p:tmAbs val="0"/>
                                  </p:iterate>
                                  <p:childTnLst>
                                    <p:set>
                                      <p:cBhvr>
                                        <p:cTn id="34" fill="hold"/>
                                        <p:tgtEl>
                                          <p:spTgt spid="16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1" fill="hold">
                                  <p:stCondLst>
                                    <p:cond delay="0"/>
                                  </p:stCondLst>
                                  <p:iterate type="el" backwards="0">
                                    <p:tmAbs val="0"/>
                                  </p:iterate>
                                  <p:childTnLst>
                                    <p:set>
                                      <p:cBhvr>
                                        <p:cTn id="38" fill="hold"/>
                                        <p:tgtEl>
                                          <p:spTgt spid="161">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1"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Introduction"/>
          <p:cNvSpPr txBox="1"/>
          <p:nvPr>
            <p:ph type="title"/>
          </p:nvPr>
        </p:nvSpPr>
        <p:spPr>
          <a:xfrm>
            <a:off x="952500" y="510918"/>
            <a:ext cx="11099800" cy="2120902"/>
          </a:xfrm>
          <a:prstGeom prst="rect">
            <a:avLst/>
          </a:prstGeom>
        </p:spPr>
        <p:txBody>
          <a:bodyPr/>
          <a:lstStyle>
            <a:lvl1pPr>
              <a:defRPr>
                <a:latin typeface="Gill Sans"/>
                <a:ea typeface="Gill Sans"/>
                <a:cs typeface="Gill Sans"/>
                <a:sym typeface="Gill Sans"/>
              </a:defRPr>
            </a:lvl1pPr>
          </a:lstStyle>
          <a:p>
            <a:pPr/>
            <a:r>
              <a:t>Objectifs</a:t>
            </a:r>
          </a:p>
        </p:txBody>
      </p:sp>
      <p:sp>
        <p:nvSpPr>
          <p:cNvPr id="170" name="Nous avons du mal à décider ensemble (ministères public des sœurs)…"/>
          <p:cNvSpPr txBox="1"/>
          <p:nvPr>
            <p:ph type="body" sz="half" idx="1"/>
          </p:nvPr>
        </p:nvSpPr>
        <p:spPr>
          <a:xfrm>
            <a:off x="1390019" y="4119101"/>
            <a:ext cx="10224762" cy="4088059"/>
          </a:xfrm>
          <a:prstGeom prst="rect">
            <a:avLst/>
          </a:prstGeom>
        </p:spPr>
        <p:txBody>
          <a:bodyPr/>
          <a:lstStyle/>
          <a:p>
            <a:pPr lvl="2" marL="1083563" indent="-361188" defTabSz="461518">
              <a:spcBef>
                <a:spcPts val="0"/>
              </a:spcBef>
              <a:defRPr>
                <a:latin typeface="Gill Sans"/>
                <a:ea typeface="Gill Sans"/>
                <a:cs typeface="Gill Sans"/>
                <a:sym typeface="Gill Sans"/>
              </a:defRPr>
            </a:pPr>
            <a:r>
              <a:t>Poser ensemble </a:t>
            </a:r>
            <a:r>
              <a:rPr u="sng"/>
              <a:t>des jalons suffisants</a:t>
            </a:r>
            <a:r>
              <a:t> pour la structure et la dynamique de l’église locale,</a:t>
            </a:r>
          </a:p>
          <a:p>
            <a:pPr lvl="2" marL="1083563" indent="-361188" defTabSz="461518">
              <a:spcBef>
                <a:spcPts val="0"/>
              </a:spcBef>
              <a:defRPr>
                <a:latin typeface="Gill Sans"/>
                <a:ea typeface="Gill Sans"/>
                <a:cs typeface="Gill Sans"/>
                <a:sym typeface="Gill Sans"/>
              </a:defRPr>
            </a:pPr>
            <a:r>
              <a:t>Des jalons </a:t>
            </a:r>
            <a:r>
              <a:rPr u="sng"/>
              <a:t>bibliques</a:t>
            </a:r>
            <a:r>
              <a:t> qui nous conviennent,</a:t>
            </a:r>
          </a:p>
          <a:p>
            <a:pPr lvl="2" marL="1083563" indent="-361188" defTabSz="461518">
              <a:spcBef>
                <a:spcPts val="0"/>
              </a:spcBef>
              <a:defRPr>
                <a:latin typeface="Gill Sans"/>
                <a:ea typeface="Gill Sans"/>
                <a:cs typeface="Gill Sans"/>
                <a:sym typeface="Gill Sans"/>
              </a:defRPr>
            </a:pPr>
            <a:r>
              <a:t>Des jalons qui se montreront, ou non, </a:t>
            </a:r>
            <a:r>
              <a:rPr u="sng"/>
              <a:t>opportuns</a:t>
            </a:r>
            <a:r>
              <a:t> dans leur mise en pratique.</a:t>
            </a:r>
          </a:p>
        </p:txBody>
      </p:sp>
      <p:sp>
        <p:nvSpPr>
          <p:cNvPr id="171" name="avec certaines de nos difficultés"/>
          <p:cNvSpPr txBox="1"/>
          <p:nvPr/>
        </p:nvSpPr>
        <p:spPr>
          <a:xfrm>
            <a:off x="6947507" y="1993966"/>
            <a:ext cx="3626645"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i="1" sz="3200">
                <a:solidFill>
                  <a:srgbClr val="FFFFFF"/>
                </a:solidFill>
                <a:latin typeface="Gill Sans"/>
                <a:ea typeface="Gill Sans"/>
                <a:cs typeface="Gill Sans"/>
                <a:sym typeface="Gill Sans"/>
              </a:defRPr>
            </a:lvl1pPr>
          </a:lstStyle>
          <a:p>
            <a:pPr/>
            <a:r>
              <a:t>pour notre église locale</a:t>
            </a:r>
          </a:p>
        </p:txBody>
      </p:sp>
      <p:grpSp>
        <p:nvGrpSpPr>
          <p:cNvPr id="175" name="Grouper"/>
          <p:cNvGrpSpPr/>
          <p:nvPr/>
        </p:nvGrpSpPr>
        <p:grpSpPr>
          <a:xfrm>
            <a:off x="-36095" y="254613"/>
            <a:ext cx="2856297" cy="2539335"/>
            <a:chOff x="0" y="0"/>
            <a:chExt cx="2856295" cy="2539333"/>
          </a:xfrm>
        </p:grpSpPr>
        <p:sp>
          <p:nvSpPr>
            <p:cNvPr id="172" name="Qualité"/>
            <p:cNvSpPr/>
            <p:nvPr/>
          </p:nvSpPr>
          <p:spPr>
            <a:xfrm>
              <a:off x="0" y="0"/>
              <a:ext cx="1270000" cy="1270000"/>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Qualité</a:t>
              </a:r>
            </a:p>
          </p:txBody>
        </p:sp>
        <p:sp>
          <p:nvSpPr>
            <p:cNvPr id="173" name="Innovation"/>
            <p:cNvSpPr/>
            <p:nvPr/>
          </p:nvSpPr>
          <p:spPr>
            <a:xfrm>
              <a:off x="1139435" y="335379"/>
              <a:ext cx="1716861" cy="1270001"/>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Innovation</a:t>
              </a:r>
            </a:p>
          </p:txBody>
        </p:sp>
        <p:sp>
          <p:nvSpPr>
            <p:cNvPr id="174" name="Compétitivité"/>
            <p:cNvSpPr/>
            <p:nvPr/>
          </p:nvSpPr>
          <p:spPr>
            <a:xfrm>
              <a:off x="28519" y="1175361"/>
              <a:ext cx="2045527" cy="1363973"/>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Compétitivité</a:t>
              </a:r>
            </a:p>
          </p:txBody>
        </p:sp>
      </p:gr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7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0"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79" name="Activités…"/>
          <p:cNvGrpSpPr/>
          <p:nvPr/>
        </p:nvGrpSpPr>
        <p:grpSpPr>
          <a:xfrm>
            <a:off x="2072672" y="4151250"/>
            <a:ext cx="3573208" cy="4161907"/>
            <a:chOff x="0" y="0"/>
            <a:chExt cx="3573207" cy="4161906"/>
          </a:xfrm>
        </p:grpSpPr>
        <p:sp>
          <p:nvSpPr>
            <p:cNvPr id="177" name="Rectangle aux angles arrondis"/>
            <p:cNvSpPr/>
            <p:nvPr/>
          </p:nvSpPr>
          <p:spPr>
            <a:xfrm>
              <a:off x="0" y="0"/>
              <a:ext cx="3573208" cy="4161907"/>
            </a:xfrm>
            <a:prstGeom prst="roundRect">
              <a:avLst>
                <a:gd name="adj" fmla="val 11883"/>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sz="2000">
                  <a:latin typeface="+mn-lt"/>
                  <a:ea typeface="+mn-ea"/>
                  <a:cs typeface="+mn-cs"/>
                  <a:sym typeface="Helvetica"/>
                </a:defRPr>
              </a:pPr>
            </a:p>
          </p:txBody>
        </p:sp>
        <p:sp>
          <p:nvSpPr>
            <p:cNvPr id="178" name="Activités…"/>
            <p:cNvSpPr txBox="1"/>
            <p:nvPr/>
          </p:nvSpPr>
          <p:spPr>
            <a:xfrm>
              <a:off x="137061" y="518853"/>
              <a:ext cx="3299085" cy="3124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spcBef>
                  <a:spcPts val="1000"/>
                </a:spcBef>
                <a:defRPr b="1" sz="3000">
                  <a:solidFill>
                    <a:srgbClr val="000000"/>
                  </a:solidFill>
                  <a:latin typeface="+mn-lt"/>
                  <a:ea typeface="+mn-ea"/>
                  <a:cs typeface="+mn-cs"/>
                  <a:sym typeface="Helvetica"/>
                </a:defRPr>
              </a:pPr>
              <a:r>
                <a:t>Activités</a:t>
              </a:r>
              <a:endParaRPr sz="2000"/>
            </a:p>
            <a:p>
              <a:pPr defTabSz="914400">
                <a:defRPr sz="2000">
                  <a:solidFill>
                    <a:srgbClr val="000000"/>
                  </a:solidFill>
                  <a:latin typeface="+mn-lt"/>
                  <a:ea typeface="+mn-ea"/>
                  <a:cs typeface="+mn-cs"/>
                  <a:sym typeface="Helvetica"/>
                </a:defRPr>
              </a:pPr>
              <a:r>
                <a:t>Rencontres</a:t>
              </a:r>
              <a:endParaRPr sz="2400"/>
            </a:p>
            <a:p>
              <a:pPr defTabSz="914400">
                <a:defRPr sz="2000">
                  <a:solidFill>
                    <a:srgbClr val="000000"/>
                  </a:solidFill>
                  <a:latin typeface="+mn-lt"/>
                  <a:ea typeface="+mn-ea"/>
                  <a:cs typeface="+mn-cs"/>
                  <a:sym typeface="Helvetica"/>
                </a:defRPr>
              </a:pPr>
              <a:r>
                <a:t>Enseignement</a:t>
              </a:r>
            </a:p>
            <a:p>
              <a:pPr defTabSz="914400">
                <a:defRPr sz="2000">
                  <a:solidFill>
                    <a:srgbClr val="000000"/>
                  </a:solidFill>
                  <a:latin typeface="+mn-lt"/>
                  <a:ea typeface="+mn-ea"/>
                  <a:cs typeface="+mn-cs"/>
                  <a:sym typeface="Helvetica"/>
                </a:defRPr>
              </a:pPr>
              <a:r>
                <a:t>Logistique</a:t>
              </a:r>
            </a:p>
            <a:p>
              <a:pPr defTabSz="914400">
                <a:defRPr sz="2000">
                  <a:solidFill>
                    <a:srgbClr val="000000"/>
                  </a:solidFill>
                  <a:latin typeface="+mn-lt"/>
                  <a:ea typeface="+mn-ea"/>
                  <a:cs typeface="+mn-cs"/>
                  <a:sym typeface="Helvetica"/>
                </a:defRPr>
              </a:pPr>
              <a:r>
                <a:t>Administratif</a:t>
              </a:r>
            </a:p>
            <a:p>
              <a:pPr defTabSz="914400">
                <a:defRPr sz="2000">
                  <a:solidFill>
                    <a:srgbClr val="000000"/>
                  </a:solidFill>
                  <a:latin typeface="+mn-lt"/>
                  <a:ea typeface="+mn-ea"/>
                  <a:cs typeface="+mn-cs"/>
                  <a:sym typeface="Helvetica"/>
                </a:defRPr>
              </a:pPr>
              <a:r>
                <a:t>Finances</a:t>
              </a:r>
              <a:endParaRPr sz="2400"/>
            </a:p>
            <a:p>
              <a:pPr defTabSz="914400">
                <a:defRPr spc="-168" sz="2000">
                  <a:solidFill>
                    <a:srgbClr val="000000"/>
                  </a:solidFill>
                  <a:latin typeface="+mn-lt"/>
                  <a:ea typeface="+mn-ea"/>
                  <a:cs typeface="+mn-cs"/>
                  <a:sym typeface="Helvetica"/>
                </a:defRPr>
              </a:pPr>
              <a:r>
                <a:t>Communication</a:t>
              </a:r>
              <a:endParaRPr spc="-168" sz="2400"/>
            </a:p>
            <a:p>
              <a:pPr defTabSz="914400">
                <a:defRPr spc="-168" sz="2000">
                  <a:solidFill>
                    <a:srgbClr val="000000"/>
                  </a:solidFill>
                  <a:latin typeface="+mn-lt"/>
                  <a:ea typeface="+mn-ea"/>
                  <a:cs typeface="+mn-cs"/>
                  <a:sym typeface="Helvetica"/>
                </a:defRPr>
              </a:pPr>
              <a:r>
                <a:t>Discipline</a:t>
              </a:r>
              <a:endParaRPr spc="-168" sz="2400"/>
            </a:p>
            <a:p>
              <a:pPr defTabSz="914400">
                <a:defRPr sz="2000">
                  <a:solidFill>
                    <a:srgbClr val="000000"/>
                  </a:solidFill>
                  <a:latin typeface="+mn-lt"/>
                  <a:ea typeface="+mn-ea"/>
                  <a:cs typeface="+mn-cs"/>
                  <a:sym typeface="Helvetica"/>
                </a:defRPr>
              </a:pPr>
              <a:r>
                <a:t>Relations inter-églises</a:t>
              </a:r>
            </a:p>
          </p:txBody>
        </p:sp>
      </p:grpSp>
      <p:grpSp>
        <p:nvGrpSpPr>
          <p:cNvPr id="182" name="Administration…"/>
          <p:cNvGrpSpPr/>
          <p:nvPr/>
        </p:nvGrpSpPr>
        <p:grpSpPr>
          <a:xfrm>
            <a:off x="6604726" y="2765860"/>
            <a:ext cx="3996934" cy="1685781"/>
            <a:chOff x="0" y="0"/>
            <a:chExt cx="3996933" cy="1685780"/>
          </a:xfrm>
        </p:grpSpPr>
        <p:sp>
          <p:nvSpPr>
            <p:cNvPr id="180" name="Rectangle aux angles arrondis"/>
            <p:cNvSpPr/>
            <p:nvPr/>
          </p:nvSpPr>
          <p:spPr>
            <a:xfrm>
              <a:off x="0" y="0"/>
              <a:ext cx="3996934" cy="1685781"/>
            </a:xfrm>
            <a:prstGeom prst="roundRect">
              <a:avLst>
                <a:gd name="adj" fmla="val 15783"/>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sz="2500">
                  <a:solidFill>
                    <a:srgbClr val="000000"/>
                  </a:solidFill>
                  <a:latin typeface="+mn-lt"/>
                  <a:ea typeface="+mn-ea"/>
                  <a:cs typeface="+mn-cs"/>
                  <a:sym typeface="Helvetica"/>
                </a:defRPr>
              </a:pPr>
            </a:p>
          </p:txBody>
        </p:sp>
        <p:sp>
          <p:nvSpPr>
            <p:cNvPr id="181" name="Administration…"/>
            <p:cNvSpPr txBox="1"/>
            <p:nvPr/>
          </p:nvSpPr>
          <p:spPr>
            <a:xfrm>
              <a:off x="90627" y="372990"/>
              <a:ext cx="3815679" cy="939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defRPr b="1" sz="3000">
                  <a:solidFill>
                    <a:srgbClr val="000000"/>
                  </a:solidFill>
                  <a:latin typeface="+mn-lt"/>
                  <a:ea typeface="+mn-ea"/>
                  <a:cs typeface="+mn-cs"/>
                  <a:sym typeface="Helvetica"/>
                </a:defRPr>
              </a:pPr>
              <a:r>
                <a:t>Administration</a:t>
              </a:r>
            </a:p>
            <a:p>
              <a:pPr defTabSz="914400">
                <a:defRPr sz="2500">
                  <a:solidFill>
                    <a:srgbClr val="000000"/>
                  </a:solidFill>
                  <a:latin typeface="+mn-lt"/>
                  <a:ea typeface="+mn-ea"/>
                  <a:cs typeface="+mn-cs"/>
                  <a:sym typeface="Helvetica"/>
                </a:defRPr>
              </a:pPr>
              <a:r>
                <a:t>(Frères)</a:t>
              </a:r>
            </a:p>
          </p:txBody>
        </p:sp>
      </p:grpSp>
      <p:sp>
        <p:nvSpPr>
          <p:cNvPr id="183" name="Organisation actuelle"/>
          <p:cNvSpPr txBox="1"/>
          <p:nvPr>
            <p:ph type="title"/>
          </p:nvPr>
        </p:nvSpPr>
        <p:spPr>
          <a:xfrm>
            <a:off x="1828529" y="412750"/>
            <a:ext cx="9347742" cy="2120900"/>
          </a:xfrm>
          <a:prstGeom prst="rect">
            <a:avLst/>
          </a:prstGeom>
        </p:spPr>
        <p:txBody>
          <a:bodyPr/>
          <a:lstStyle>
            <a:lvl1pPr>
              <a:defRPr>
                <a:latin typeface="Gill Sans"/>
                <a:ea typeface="Gill Sans"/>
                <a:cs typeface="Gill Sans"/>
                <a:sym typeface="Gill Sans"/>
              </a:defRPr>
            </a:lvl1pPr>
          </a:lstStyle>
          <a:p>
            <a:pPr/>
            <a:r>
              <a:t>Structure actuelle</a:t>
            </a:r>
          </a:p>
        </p:txBody>
      </p:sp>
      <p:sp>
        <p:nvSpPr>
          <p:cNvPr id="184" name="Décisions de frères collectives…"/>
          <p:cNvSpPr txBox="1"/>
          <p:nvPr/>
        </p:nvSpPr>
        <p:spPr>
          <a:xfrm>
            <a:off x="6366155" y="5087015"/>
            <a:ext cx="5994169" cy="375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85009" indent="-385009" algn="l">
              <a:buSzPct val="75000"/>
              <a:buChar char="-"/>
              <a:defRPr sz="2800">
                <a:solidFill>
                  <a:srgbClr val="FFFFFF"/>
                </a:solidFill>
                <a:latin typeface="Gill Sans"/>
                <a:ea typeface="Gill Sans"/>
                <a:cs typeface="Gill Sans"/>
                <a:sym typeface="Gill Sans"/>
              </a:defRPr>
            </a:pPr>
            <a:r>
              <a:t>Décisions de frères dans la recherche d’unanimité</a:t>
            </a:r>
          </a:p>
          <a:p>
            <a:pPr marL="385009" indent="-385009" algn="l">
              <a:buSzPct val="75000"/>
              <a:buChar char="-"/>
              <a:defRPr sz="2800">
                <a:solidFill>
                  <a:srgbClr val="FFFFFF"/>
                </a:solidFill>
                <a:latin typeface="Gill Sans"/>
                <a:ea typeface="Gill Sans"/>
                <a:cs typeface="Gill Sans"/>
                <a:sym typeface="Gill Sans"/>
              </a:defRPr>
            </a:pPr>
            <a:r>
              <a:t>Sollicitation de l’assemblée pour les décisions</a:t>
            </a:r>
          </a:p>
          <a:p>
            <a:pPr marL="385009" indent="-385009" algn="l">
              <a:buSzPct val="75000"/>
              <a:buChar char="-"/>
              <a:defRPr sz="2800">
                <a:solidFill>
                  <a:srgbClr val="FFFFFF"/>
                </a:solidFill>
                <a:latin typeface="Gill Sans"/>
                <a:ea typeface="Gill Sans"/>
                <a:cs typeface="Gill Sans"/>
                <a:sym typeface="Gill Sans"/>
              </a:defRPr>
            </a:pPr>
            <a:r>
              <a:t>Quelques responsables </a:t>
            </a:r>
            <a:r>
              <a:rPr i="1"/>
              <a:t>réguliers</a:t>
            </a:r>
          </a:p>
          <a:p>
            <a:pPr lvl="1" marL="842210" indent="-385010" algn="l">
              <a:buSzPct val="75000"/>
              <a:buChar char="-"/>
              <a:defRPr sz="2800">
                <a:solidFill>
                  <a:srgbClr val="FFFFFF"/>
                </a:solidFill>
                <a:latin typeface="Gill Sans"/>
                <a:ea typeface="Gill Sans"/>
                <a:cs typeface="Gill Sans"/>
                <a:sym typeface="Gill Sans"/>
              </a:defRPr>
            </a:pPr>
            <a:r>
              <a:t>C</a:t>
            </a:r>
            <a:r>
              <a:t>ommission des dons</a:t>
            </a:r>
            <a:endParaRPr>
              <a:solidFill>
                <a:srgbClr val="FFFF00"/>
              </a:solidFill>
            </a:endParaRPr>
          </a:p>
          <a:p>
            <a:pPr lvl="1" marL="842210" indent="-385010" algn="l">
              <a:buSzPct val="75000"/>
              <a:buChar char="-"/>
              <a:defRPr sz="2800">
                <a:solidFill>
                  <a:srgbClr val="FFFFFF"/>
                </a:solidFill>
                <a:latin typeface="Gill Sans"/>
                <a:ea typeface="Gill Sans"/>
                <a:cs typeface="Gill Sans"/>
                <a:sym typeface="Gill Sans"/>
              </a:defRPr>
            </a:pPr>
            <a:r>
              <a:t>Communication</a:t>
            </a:r>
          </a:p>
          <a:p>
            <a:pPr lvl="1" marL="842210" indent="-385010" algn="l">
              <a:buSzPct val="75000"/>
              <a:buChar char="-"/>
              <a:defRPr sz="2800">
                <a:solidFill>
                  <a:srgbClr val="FFFFFF"/>
                </a:solidFill>
                <a:latin typeface="Gill Sans"/>
                <a:ea typeface="Gill Sans"/>
                <a:cs typeface="Gill Sans"/>
                <a:sym typeface="Gill Sans"/>
              </a:defRPr>
            </a:pPr>
            <a:r>
              <a:t>Administratif</a:t>
            </a:r>
            <a:endParaRPr>
              <a:solidFill>
                <a:srgbClr val="FFFF00"/>
              </a:solidFill>
            </a:endParaRPr>
          </a:p>
          <a:p>
            <a:pPr lvl="1" marL="842210" indent="-385010" algn="l">
              <a:buSzPct val="75000"/>
              <a:buChar char="-"/>
              <a:defRPr sz="2800">
                <a:solidFill>
                  <a:srgbClr val="FFFFFF"/>
                </a:solidFill>
                <a:latin typeface="Gill Sans"/>
                <a:ea typeface="Gill Sans"/>
                <a:cs typeface="Gill Sans"/>
                <a:sym typeface="Gill Sans"/>
              </a:defRPr>
            </a:pPr>
            <a:r>
              <a:t>Sono</a:t>
            </a:r>
          </a:p>
        </p:txBody>
      </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Un binôme d'autorité"/>
          <p:cNvSpPr txBox="1"/>
          <p:nvPr>
            <p:ph type="title"/>
          </p:nvPr>
        </p:nvSpPr>
        <p:spPr>
          <a:xfrm>
            <a:off x="3203578" y="-159586"/>
            <a:ext cx="11099801" cy="2120901"/>
          </a:xfrm>
          <a:prstGeom prst="rect">
            <a:avLst/>
          </a:prstGeom>
        </p:spPr>
        <p:txBody>
          <a:bodyPr/>
          <a:lstStyle>
            <a:lvl1pPr>
              <a:defRPr>
                <a:latin typeface="Gill Sans"/>
                <a:ea typeface="Gill Sans"/>
                <a:cs typeface="Gill Sans"/>
                <a:sym typeface="Gill Sans"/>
              </a:defRPr>
            </a:lvl1pPr>
          </a:lstStyle>
          <a:p>
            <a:pPr/>
            <a:r>
              <a:t>Structure</a:t>
            </a:r>
          </a:p>
        </p:txBody>
      </p:sp>
      <p:sp>
        <p:nvSpPr>
          <p:cNvPr id="187" name="dans la vie de l’église"/>
          <p:cNvSpPr txBox="1"/>
          <p:nvPr/>
        </p:nvSpPr>
        <p:spPr>
          <a:xfrm>
            <a:off x="9762794" y="1228906"/>
            <a:ext cx="1528168"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solidFill>
                  <a:srgbClr val="FFFFFF"/>
                </a:solidFill>
                <a:latin typeface="Gill Sans"/>
                <a:ea typeface="Gill Sans"/>
                <a:cs typeface="Gill Sans"/>
                <a:sym typeface="Gill Sans"/>
              </a:defRPr>
            </a:lvl1pPr>
          </a:lstStyle>
          <a:p>
            <a:pPr/>
            <a:r>
              <a:t>possible</a:t>
            </a:r>
          </a:p>
        </p:txBody>
      </p:sp>
      <p:grpSp>
        <p:nvGrpSpPr>
          <p:cNvPr id="190" name="Grouper"/>
          <p:cNvGrpSpPr/>
          <p:nvPr/>
        </p:nvGrpSpPr>
        <p:grpSpPr>
          <a:xfrm>
            <a:off x="632035" y="94405"/>
            <a:ext cx="5574668" cy="5309390"/>
            <a:chOff x="0" y="0"/>
            <a:chExt cx="5574666" cy="5309390"/>
          </a:xfrm>
        </p:grpSpPr>
        <p:sp>
          <p:nvSpPr>
            <p:cNvPr id="188" name="Diacres"/>
            <p:cNvSpPr txBox="1"/>
            <p:nvPr/>
          </p:nvSpPr>
          <p:spPr>
            <a:xfrm>
              <a:off x="1061720" y="0"/>
              <a:ext cx="3451226" cy="558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3200">
                  <a:solidFill>
                    <a:srgbClr val="FFFFFF"/>
                  </a:solidFill>
                  <a:latin typeface="Gill Sans"/>
                  <a:ea typeface="Gill Sans"/>
                  <a:cs typeface="Gill Sans"/>
                  <a:sym typeface="Gill Sans"/>
                </a:defRPr>
              </a:lvl1pPr>
            </a:lstStyle>
            <a:p>
              <a:pPr/>
              <a:r>
                <a:t>Les diacres décident</a:t>
              </a:r>
            </a:p>
          </p:txBody>
        </p:sp>
        <p:sp>
          <p:nvSpPr>
            <p:cNvPr id="189" name="L’appel des diacres, frères et sœurs, est personnel. Ils s’engagent devant Dieu et l’église pour une durée limitée.…"/>
            <p:cNvSpPr/>
            <p:nvPr/>
          </p:nvSpPr>
          <p:spPr>
            <a:xfrm>
              <a:off x="0" y="610022"/>
              <a:ext cx="5574667" cy="4699369"/>
            </a:xfrm>
            <a:prstGeom prst="roundRect">
              <a:avLst>
                <a:gd name="adj" fmla="val 11213"/>
              </a:avLst>
            </a:prstGeom>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p>
              <a:pPr marL="457200" indent="-457200" algn="l">
                <a:buSzPct val="100000"/>
                <a:buChar char="•"/>
                <a:defRPr sz="2300">
                  <a:solidFill>
                    <a:srgbClr val="000000"/>
                  </a:solidFill>
                  <a:latin typeface="Gill Sans"/>
                  <a:ea typeface="Gill Sans"/>
                  <a:cs typeface="Gill Sans"/>
                  <a:sym typeface="Gill Sans"/>
                </a:defRPr>
              </a:pPr>
              <a:r>
                <a:t>L’appel des diacres, frères et sœurs, est personnel. Ils s’engagent devant Dieu et l’église pour une durée limitée.</a:t>
              </a:r>
            </a:p>
            <a:p>
              <a:pPr marL="457200" indent="-457200" algn="l">
                <a:buSzPct val="100000"/>
                <a:buChar char="•"/>
                <a:defRPr sz="2300">
                  <a:solidFill>
                    <a:srgbClr val="000000"/>
                  </a:solidFill>
                  <a:latin typeface="Gill Sans"/>
                  <a:ea typeface="Gill Sans"/>
                  <a:cs typeface="Gill Sans"/>
                  <a:sym typeface="Gill Sans"/>
                </a:defRPr>
              </a:pPr>
              <a:r>
                <a:t>Ils travaillent à leur compétence, en harmonie avec les anciens et l’église, après mise à l’épreuve (1Ti 3.10).</a:t>
              </a:r>
            </a:p>
            <a:p>
              <a:pPr marL="457200" indent="-457200" algn="l">
                <a:buSzPct val="100000"/>
                <a:buChar char="•"/>
                <a:defRPr sz="2300">
                  <a:solidFill>
                    <a:srgbClr val="000000"/>
                  </a:solidFill>
                  <a:latin typeface="Gill Sans"/>
                  <a:ea typeface="Gill Sans"/>
                  <a:cs typeface="Gill Sans"/>
                  <a:sym typeface="Gill Sans"/>
                </a:defRPr>
              </a:pPr>
              <a:r>
                <a:t>Les diacres travaillent sur un Cahier des Charges évolutif.</a:t>
              </a:r>
            </a:p>
            <a:p>
              <a:pPr marL="457200" indent="-457200" algn="l">
                <a:buSzPct val="100000"/>
                <a:buChar char="•"/>
                <a:defRPr sz="2300">
                  <a:solidFill>
                    <a:srgbClr val="000000"/>
                  </a:solidFill>
                  <a:latin typeface="Gill Sans"/>
                  <a:ea typeface="Gill Sans"/>
                  <a:cs typeface="Gill Sans"/>
                  <a:sym typeface="Gill Sans"/>
                </a:defRPr>
              </a:pPr>
              <a:r>
                <a:t>Les diacres font leurs choix après consultation des anciens. L’opposition d’une majorité d’anciens déclenche la rencontre du conseil d’église.</a:t>
              </a:r>
            </a:p>
          </p:txBody>
        </p:sp>
      </p:grpSp>
      <p:grpSp>
        <p:nvGrpSpPr>
          <p:cNvPr id="193" name="Grouper"/>
          <p:cNvGrpSpPr/>
          <p:nvPr/>
        </p:nvGrpSpPr>
        <p:grpSpPr>
          <a:xfrm>
            <a:off x="7267867" y="2410782"/>
            <a:ext cx="5320214" cy="5750250"/>
            <a:chOff x="0" y="0"/>
            <a:chExt cx="5320212" cy="5750249"/>
          </a:xfrm>
        </p:grpSpPr>
        <p:sp>
          <p:nvSpPr>
            <p:cNvPr id="191" name="Surveillants"/>
            <p:cNvSpPr txBox="1"/>
            <p:nvPr/>
          </p:nvSpPr>
          <p:spPr>
            <a:xfrm>
              <a:off x="640201" y="0"/>
              <a:ext cx="4538862" cy="558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3200">
                  <a:solidFill>
                    <a:srgbClr val="FFFFFF"/>
                  </a:solidFill>
                  <a:latin typeface="Gill Sans"/>
                  <a:ea typeface="Gill Sans"/>
                  <a:cs typeface="Gill Sans"/>
                  <a:sym typeface="Gill Sans"/>
                </a:defRPr>
              </a:lvl1pPr>
            </a:lstStyle>
            <a:p>
              <a:pPr/>
              <a:r>
                <a:t>Les surveillants décident…</a:t>
              </a:r>
            </a:p>
          </p:txBody>
        </p:sp>
        <p:sp>
          <p:nvSpPr>
            <p:cNvPr id="192" name="L’appel des surveillants/anciens est personnel. Ils s’engagent devant Dieu et l’église pour une durée limitée.…"/>
            <p:cNvSpPr/>
            <p:nvPr/>
          </p:nvSpPr>
          <p:spPr>
            <a:xfrm>
              <a:off x="0" y="594543"/>
              <a:ext cx="5320213" cy="5155707"/>
            </a:xfrm>
            <a:prstGeom prst="roundRect">
              <a:avLst>
                <a:gd name="adj" fmla="val 11505"/>
              </a:avLst>
            </a:prstGeom>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p>
              <a:pPr marL="457200" indent="-457200" algn="l">
                <a:buSzPct val="100000"/>
                <a:buChar char="•"/>
                <a:defRPr sz="2300">
                  <a:solidFill>
                    <a:srgbClr val="000000"/>
                  </a:solidFill>
                  <a:latin typeface="Gill Sans"/>
                  <a:ea typeface="Gill Sans"/>
                  <a:cs typeface="Gill Sans"/>
                  <a:sym typeface="Gill Sans"/>
                </a:defRPr>
              </a:pPr>
              <a:r>
                <a:t>L’appel des surveillants/anciens est personnel. Ils s’engagent devant Dieu et l’église pour une durée limitée.</a:t>
              </a:r>
            </a:p>
            <a:p>
              <a:pPr marL="457200" indent="-457200" algn="l">
                <a:buSzPct val="100000"/>
                <a:buChar char="•"/>
                <a:defRPr sz="2300">
                  <a:solidFill>
                    <a:srgbClr val="000000"/>
                  </a:solidFill>
                  <a:latin typeface="Gill Sans"/>
                  <a:ea typeface="Gill Sans"/>
                  <a:cs typeface="Gill Sans"/>
                  <a:sym typeface="Gill Sans"/>
                </a:defRPr>
              </a:pPr>
              <a:r>
                <a:t>Ils peuvent estimer la justesse du choix des diacres ou leur opportunité ainsi que les réactions de l’église, et en font part aux diacres.</a:t>
              </a:r>
            </a:p>
            <a:p>
              <a:pPr marL="457200" indent="-457200" algn="l">
                <a:buSzPct val="100000"/>
                <a:buChar char="•"/>
                <a:defRPr sz="2300">
                  <a:solidFill>
                    <a:srgbClr val="000000"/>
                  </a:solidFill>
                  <a:latin typeface="Gill Sans"/>
                  <a:ea typeface="Gill Sans"/>
                  <a:cs typeface="Gill Sans"/>
                  <a:sym typeface="Gill Sans"/>
                </a:defRPr>
              </a:pPr>
              <a:r>
                <a:t>Ils sont un maillon dans le processus de décision.</a:t>
              </a:r>
            </a:p>
            <a:p>
              <a:pPr marL="457200" indent="-457200" algn="l">
                <a:buSzPct val="100000"/>
                <a:buChar char="•"/>
                <a:defRPr sz="2300">
                  <a:solidFill>
                    <a:srgbClr val="000000"/>
                  </a:solidFill>
                  <a:latin typeface="Gill Sans"/>
                  <a:ea typeface="Gill Sans"/>
                  <a:cs typeface="Gill Sans"/>
                  <a:sym typeface="Gill Sans"/>
                </a:defRPr>
              </a:pPr>
              <a:r>
                <a:t>La surveillance est un travail d’équipe, adapté à la taille de l’église.</a:t>
              </a:r>
            </a:p>
            <a:p>
              <a:pPr marL="457200" indent="-457200" algn="l">
                <a:buSzPct val="100000"/>
                <a:buChar char="•"/>
                <a:defRPr sz="2300">
                  <a:solidFill>
                    <a:srgbClr val="000000"/>
                  </a:solidFill>
                  <a:latin typeface="Gill Sans"/>
                  <a:ea typeface="Gill Sans"/>
                  <a:cs typeface="Gill Sans"/>
                  <a:sym typeface="Gill Sans"/>
                </a:defRPr>
              </a:pPr>
              <a:r>
                <a:t>La charge d’ancien est délicate (</a:t>
              </a:r>
              <a:r>
                <a:rPr i="1"/>
                <a:t>accusation, comportement, favoritisme, cooptation</a:t>
              </a:r>
              <a:r>
                <a:t>, 1Ti 5.17-24)</a:t>
              </a:r>
            </a:p>
          </p:txBody>
        </p:sp>
      </p:grpSp>
      <p:grpSp>
        <p:nvGrpSpPr>
          <p:cNvPr id="196" name="Grouper"/>
          <p:cNvGrpSpPr/>
          <p:nvPr/>
        </p:nvGrpSpPr>
        <p:grpSpPr>
          <a:xfrm>
            <a:off x="563559" y="5517582"/>
            <a:ext cx="5711620" cy="4118995"/>
            <a:chOff x="0" y="0"/>
            <a:chExt cx="5711618" cy="4118993"/>
          </a:xfrm>
        </p:grpSpPr>
        <p:sp>
          <p:nvSpPr>
            <p:cNvPr id="194" name="Diacres"/>
            <p:cNvSpPr txBox="1"/>
            <p:nvPr/>
          </p:nvSpPr>
          <p:spPr>
            <a:xfrm>
              <a:off x="583456" y="0"/>
              <a:ext cx="4544708" cy="59991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3200">
                  <a:solidFill>
                    <a:srgbClr val="FFFFFF"/>
                  </a:solidFill>
                  <a:latin typeface="Gill Sans"/>
                  <a:ea typeface="Gill Sans"/>
                  <a:cs typeface="Gill Sans"/>
                  <a:sym typeface="Gill Sans"/>
                </a:defRPr>
              </a:lvl1pPr>
            </a:lstStyle>
            <a:p>
              <a:pPr/>
              <a:r>
                <a:t>Le conseil d'église décide</a:t>
              </a:r>
            </a:p>
          </p:txBody>
        </p:sp>
        <p:sp>
          <p:nvSpPr>
            <p:cNvPr id="195" name="Il est constitué des « impliqués », frères et sœurs, dont les diacres et les anciens.…"/>
            <p:cNvSpPr/>
            <p:nvPr/>
          </p:nvSpPr>
          <p:spPr>
            <a:xfrm>
              <a:off x="0" y="591268"/>
              <a:ext cx="5711619" cy="3527726"/>
            </a:xfrm>
            <a:prstGeom prst="roundRect">
              <a:avLst>
                <a:gd name="adj" fmla="val 9566"/>
              </a:avLst>
            </a:prstGeom>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p>
              <a:pPr marL="453644" indent="-453644" algn="l" defTabSz="549148">
                <a:buSzPct val="100000"/>
                <a:buChar char="•"/>
                <a:defRPr sz="2256">
                  <a:solidFill>
                    <a:srgbClr val="000000"/>
                  </a:solidFill>
                  <a:latin typeface="Gill Sans"/>
                  <a:ea typeface="Gill Sans"/>
                  <a:cs typeface="Gill Sans"/>
                  <a:sym typeface="Gill Sans"/>
                </a:defRPr>
              </a:pPr>
              <a:r>
                <a:t>Il est constitué des « impliqués », frères et sœurs, dont les diacres et les anciens.</a:t>
              </a:r>
            </a:p>
            <a:p>
              <a:pPr marL="453644" indent="-453644" algn="l" defTabSz="549148">
                <a:buSzPct val="100000"/>
                <a:buChar char="•"/>
                <a:defRPr sz="2256">
                  <a:solidFill>
                    <a:srgbClr val="000000"/>
                  </a:solidFill>
                  <a:latin typeface="Gill Sans"/>
                  <a:ea typeface="Gill Sans"/>
                  <a:cs typeface="Gill Sans"/>
                  <a:sym typeface="Gill Sans"/>
                </a:defRPr>
              </a:pPr>
              <a:r>
                <a:t>Un modérateur/rapporteur est choisi parmi les anciens.</a:t>
              </a:r>
            </a:p>
            <a:p>
              <a:pPr marL="453644" indent="-453644" algn="l" defTabSz="549148">
                <a:buSzPct val="100000"/>
                <a:buChar char="•"/>
                <a:defRPr sz="2256">
                  <a:solidFill>
                    <a:srgbClr val="000000"/>
                  </a:solidFill>
                  <a:latin typeface="Gill Sans"/>
                  <a:ea typeface="Gill Sans"/>
                  <a:cs typeface="Gill Sans"/>
                  <a:sym typeface="Gill Sans"/>
                </a:defRPr>
              </a:pPr>
              <a:r>
                <a:t>Les sœurs remplissent le rôle actif qui correspond à leur sensibilité.</a:t>
              </a:r>
            </a:p>
            <a:p>
              <a:pPr marL="453644" indent="-453644" algn="l" defTabSz="549148">
                <a:buSzPct val="100000"/>
                <a:buChar char="•"/>
                <a:defRPr sz="2256">
                  <a:solidFill>
                    <a:srgbClr val="000000"/>
                  </a:solidFill>
                  <a:latin typeface="Gill Sans"/>
                  <a:ea typeface="Gill Sans"/>
                  <a:cs typeface="Gill Sans"/>
                  <a:sym typeface="Gill Sans"/>
                </a:defRPr>
              </a:pPr>
              <a:r>
                <a:t>Le conseil d’église se réunit 3x/an, et sur demande, pour faire connaître.</a:t>
              </a:r>
            </a:p>
            <a:p>
              <a:pPr marL="453644" indent="-453644" algn="l" defTabSz="549148">
                <a:buSzPct val="100000"/>
                <a:buChar char="•"/>
                <a:defRPr sz="2256">
                  <a:solidFill>
                    <a:srgbClr val="000000"/>
                  </a:solidFill>
                  <a:latin typeface="Gill Sans"/>
                  <a:ea typeface="Gill Sans"/>
                  <a:cs typeface="Gill Sans"/>
                  <a:sym typeface="Gill Sans"/>
                </a:defRPr>
              </a:pPr>
              <a:r>
                <a:t>Si besoin, la décision se prend au vote à la majorité (Ac 15.22)</a:t>
              </a:r>
            </a:p>
          </p:txBody>
        </p:sp>
      </p:gr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3" grpId="1"/>
      <p:bldP build="whole" bldLvl="1" animBg="1" rev="0" advAuto="0" spid="196" grpId="2"/>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02" name="Activités…"/>
          <p:cNvGrpSpPr/>
          <p:nvPr/>
        </p:nvGrpSpPr>
        <p:grpSpPr>
          <a:xfrm>
            <a:off x="1145720" y="5333158"/>
            <a:ext cx="2696449" cy="4303778"/>
            <a:chOff x="0" y="0"/>
            <a:chExt cx="2696448" cy="4303776"/>
          </a:xfrm>
        </p:grpSpPr>
        <p:sp>
          <p:nvSpPr>
            <p:cNvPr id="200" name="Rectangle aux angles arrondis"/>
            <p:cNvSpPr/>
            <p:nvPr/>
          </p:nvSpPr>
          <p:spPr>
            <a:xfrm>
              <a:off x="0" y="0"/>
              <a:ext cx="2696449" cy="4303777"/>
            </a:xfrm>
            <a:prstGeom prst="roundRect">
              <a:avLst>
                <a:gd name="adj" fmla="val 14771"/>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sz="1800">
                  <a:solidFill>
                    <a:srgbClr val="000000"/>
                  </a:solidFill>
                  <a:latin typeface="+mn-lt"/>
                  <a:ea typeface="+mn-ea"/>
                  <a:cs typeface="+mn-cs"/>
                  <a:sym typeface="Helvetica"/>
                </a:defRPr>
              </a:pPr>
            </a:p>
          </p:txBody>
        </p:sp>
        <p:sp>
          <p:nvSpPr>
            <p:cNvPr id="201" name="Activités…"/>
            <p:cNvSpPr txBox="1"/>
            <p:nvPr/>
          </p:nvSpPr>
          <p:spPr>
            <a:xfrm>
              <a:off x="129355" y="424688"/>
              <a:ext cx="2437738" cy="3454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spcBef>
                  <a:spcPts val="600"/>
                </a:spcBef>
                <a:defRPr b="1" sz="1800">
                  <a:solidFill>
                    <a:srgbClr val="000000"/>
                  </a:solidFill>
                  <a:latin typeface="+mn-lt"/>
                  <a:ea typeface="+mn-ea"/>
                  <a:cs typeface="+mn-cs"/>
                  <a:sym typeface="Helvetica"/>
                </a:defRPr>
              </a:pPr>
              <a:r>
                <a:t>Activités</a:t>
              </a:r>
            </a:p>
            <a:p>
              <a:pPr defTabSz="914400">
                <a:defRPr sz="1800">
                  <a:solidFill>
                    <a:srgbClr val="000000"/>
                  </a:solidFill>
                  <a:latin typeface="+mn-lt"/>
                  <a:ea typeface="+mn-ea"/>
                  <a:cs typeface="+mn-cs"/>
                  <a:sym typeface="Helvetica"/>
                </a:defRPr>
              </a:pPr>
              <a:r>
                <a:t>Rencontres</a:t>
              </a:r>
              <a:endParaRPr sz="2000"/>
            </a:p>
            <a:p>
              <a:pPr defTabSz="914400">
                <a:defRPr sz="1800">
                  <a:solidFill>
                    <a:srgbClr val="000000"/>
                  </a:solidFill>
                  <a:latin typeface="+mn-lt"/>
                  <a:ea typeface="+mn-ea"/>
                  <a:cs typeface="+mn-cs"/>
                  <a:sym typeface="Helvetica"/>
                </a:defRPr>
              </a:pPr>
              <a:r>
                <a:t>Soins aux personnes</a:t>
              </a:r>
            </a:p>
            <a:p>
              <a:pPr defTabSz="914400">
                <a:defRPr sz="1800">
                  <a:solidFill>
                    <a:srgbClr val="000000"/>
                  </a:solidFill>
                  <a:latin typeface="+mn-lt"/>
                  <a:ea typeface="+mn-ea"/>
                  <a:cs typeface="+mn-cs"/>
                  <a:sym typeface="Helvetica"/>
                </a:defRPr>
              </a:pPr>
              <a:r>
                <a:t>Evangélisation</a:t>
              </a:r>
            </a:p>
            <a:p>
              <a:pPr defTabSz="914400">
                <a:defRPr sz="1800">
                  <a:solidFill>
                    <a:srgbClr val="000000"/>
                  </a:solidFill>
                  <a:latin typeface="+mn-lt"/>
                  <a:ea typeface="+mn-ea"/>
                  <a:cs typeface="+mn-cs"/>
                  <a:sym typeface="Helvetica"/>
                </a:defRPr>
              </a:pPr>
              <a:r>
                <a:t>Enseignement</a:t>
              </a:r>
            </a:p>
            <a:p>
              <a:pPr defTabSz="914400">
                <a:defRPr sz="1800">
                  <a:solidFill>
                    <a:srgbClr val="000000"/>
                  </a:solidFill>
                  <a:latin typeface="+mn-lt"/>
                  <a:ea typeface="+mn-ea"/>
                  <a:cs typeface="+mn-cs"/>
                  <a:sym typeface="Helvetica"/>
                </a:defRPr>
              </a:pPr>
              <a:r>
                <a:t>Logistique</a:t>
              </a:r>
            </a:p>
            <a:p>
              <a:pPr defTabSz="914400">
                <a:defRPr sz="1800">
                  <a:solidFill>
                    <a:srgbClr val="000000"/>
                  </a:solidFill>
                  <a:latin typeface="+mn-lt"/>
                  <a:ea typeface="+mn-ea"/>
                  <a:cs typeface="+mn-cs"/>
                  <a:sym typeface="Helvetica"/>
                </a:defRPr>
              </a:pPr>
              <a:r>
                <a:t>Administratif</a:t>
              </a:r>
              <a:endParaRPr sz="2000"/>
            </a:p>
            <a:p>
              <a:pPr defTabSz="914400">
                <a:defRPr sz="1800">
                  <a:solidFill>
                    <a:srgbClr val="000000"/>
                  </a:solidFill>
                  <a:latin typeface="+mn-lt"/>
                  <a:ea typeface="+mn-ea"/>
                  <a:cs typeface="+mn-cs"/>
                  <a:sym typeface="Helvetica"/>
                </a:defRPr>
              </a:pPr>
              <a:r>
                <a:t>Mission</a:t>
              </a:r>
              <a:endParaRPr sz="2000"/>
            </a:p>
            <a:p>
              <a:pPr defTabSz="914400">
                <a:defRPr spc="-139" sz="1800">
                  <a:solidFill>
                    <a:srgbClr val="000000"/>
                  </a:solidFill>
                  <a:latin typeface="+mn-lt"/>
                  <a:ea typeface="+mn-ea"/>
                  <a:cs typeface="+mn-cs"/>
                  <a:sym typeface="Helvetica"/>
                </a:defRPr>
              </a:pPr>
              <a:r>
                <a:t>Communication</a:t>
              </a:r>
              <a:endParaRPr spc="-140" sz="2000"/>
            </a:p>
            <a:p>
              <a:pPr defTabSz="914400">
                <a:defRPr sz="1800">
                  <a:solidFill>
                    <a:srgbClr val="000000"/>
                  </a:solidFill>
                  <a:latin typeface="+mn-lt"/>
                  <a:ea typeface="+mn-ea"/>
                  <a:cs typeface="+mn-cs"/>
                  <a:sym typeface="Helvetica"/>
                </a:defRPr>
              </a:pPr>
              <a:r>
                <a:t>Relations inter-églises</a:t>
              </a:r>
            </a:p>
            <a:p>
              <a:pPr defTabSz="914400">
                <a:defRPr sz="1800">
                  <a:solidFill>
                    <a:srgbClr val="000000"/>
                  </a:solidFill>
                  <a:latin typeface="+mn-lt"/>
                  <a:ea typeface="+mn-ea"/>
                  <a:cs typeface="+mn-cs"/>
                  <a:sym typeface="Helvetica"/>
                </a:defRPr>
              </a:pPr>
              <a:r>
                <a:t>Chant</a:t>
              </a:r>
              <a:endParaRPr sz="2000"/>
            </a:p>
            <a:p>
              <a:pPr defTabSz="914400">
                <a:defRPr sz="1800">
                  <a:solidFill>
                    <a:srgbClr val="000000"/>
                  </a:solidFill>
                  <a:latin typeface="+mn-lt"/>
                  <a:ea typeface="+mn-ea"/>
                  <a:cs typeface="+mn-cs"/>
                  <a:sym typeface="Helvetica"/>
                </a:defRPr>
              </a:pPr>
              <a:r>
                <a:t>Œuvres associées</a:t>
              </a:r>
            </a:p>
          </p:txBody>
        </p:sp>
      </p:grpSp>
      <p:grpSp>
        <p:nvGrpSpPr>
          <p:cNvPr id="205" name="Soins aux personnes…"/>
          <p:cNvGrpSpPr/>
          <p:nvPr/>
        </p:nvGrpSpPr>
        <p:grpSpPr>
          <a:xfrm>
            <a:off x="3554550" y="6410464"/>
            <a:ext cx="2696449" cy="2804327"/>
            <a:chOff x="0" y="0"/>
            <a:chExt cx="2696448" cy="2804325"/>
          </a:xfrm>
        </p:grpSpPr>
        <p:sp>
          <p:nvSpPr>
            <p:cNvPr id="203" name="Rectangle aux angles arrondis"/>
            <p:cNvSpPr/>
            <p:nvPr/>
          </p:nvSpPr>
          <p:spPr>
            <a:xfrm>
              <a:off x="0" y="0"/>
              <a:ext cx="2696449" cy="2804326"/>
            </a:xfrm>
            <a:prstGeom prst="roundRect">
              <a:avLst>
                <a:gd name="adj" fmla="val 16774"/>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sz="1900">
                  <a:solidFill>
                    <a:srgbClr val="000000"/>
                  </a:solidFill>
                  <a:latin typeface="+mn-lt"/>
                  <a:ea typeface="+mn-ea"/>
                  <a:cs typeface="+mn-cs"/>
                  <a:sym typeface="Helvetica"/>
                </a:defRPr>
              </a:pPr>
            </a:p>
          </p:txBody>
        </p:sp>
        <p:sp>
          <p:nvSpPr>
            <p:cNvPr id="204" name="Soins aux personnes…"/>
            <p:cNvSpPr txBox="1"/>
            <p:nvPr/>
          </p:nvSpPr>
          <p:spPr>
            <a:xfrm>
              <a:off x="145174" y="354412"/>
              <a:ext cx="2406100" cy="20955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spcBef>
                  <a:spcPts val="600"/>
                </a:spcBef>
                <a:defRPr b="1" sz="1800">
                  <a:solidFill>
                    <a:srgbClr val="000000"/>
                  </a:solidFill>
                  <a:latin typeface="+mn-lt"/>
                  <a:ea typeface="+mn-ea"/>
                  <a:cs typeface="+mn-cs"/>
                  <a:sym typeface="Helvetica"/>
                </a:defRPr>
              </a:pPr>
              <a:r>
                <a:t>Soins aux personnes</a:t>
              </a:r>
            </a:p>
            <a:p>
              <a:pPr defTabSz="914400">
                <a:defRPr sz="1800">
                  <a:solidFill>
                    <a:srgbClr val="000000"/>
                  </a:solidFill>
                  <a:latin typeface="+mn-lt"/>
                  <a:ea typeface="+mn-ea"/>
                  <a:cs typeface="+mn-cs"/>
                  <a:sym typeface="Helvetica"/>
                </a:defRPr>
              </a:pPr>
              <a:r>
                <a:t>Accueil</a:t>
              </a:r>
            </a:p>
            <a:p>
              <a:pPr defTabSz="914400">
                <a:defRPr sz="1800">
                  <a:solidFill>
                    <a:srgbClr val="000000"/>
                  </a:solidFill>
                  <a:latin typeface="+mn-lt"/>
                  <a:ea typeface="+mn-ea"/>
                  <a:cs typeface="+mn-cs"/>
                  <a:sym typeface="Helvetica"/>
                </a:defRPr>
              </a:pPr>
              <a:r>
                <a:t>Hospitalité</a:t>
              </a:r>
            </a:p>
            <a:p>
              <a:pPr defTabSz="914400">
                <a:defRPr sz="1800">
                  <a:solidFill>
                    <a:srgbClr val="000000"/>
                  </a:solidFill>
                  <a:latin typeface="+mn-lt"/>
                  <a:ea typeface="+mn-ea"/>
                  <a:cs typeface="+mn-cs"/>
                  <a:sym typeface="Helvetica"/>
                </a:defRPr>
              </a:pPr>
              <a:r>
                <a:t>Bienfaisance</a:t>
              </a:r>
            </a:p>
            <a:p>
              <a:pPr defTabSz="914400">
                <a:defRPr sz="1900">
                  <a:solidFill>
                    <a:srgbClr val="000000"/>
                  </a:solidFill>
                  <a:latin typeface="+mn-lt"/>
                  <a:ea typeface="+mn-ea"/>
                  <a:cs typeface="+mn-cs"/>
                  <a:sym typeface="Helvetica"/>
                </a:defRPr>
              </a:pPr>
              <a:r>
                <a:t>Soins pastoraux</a:t>
              </a:r>
            </a:p>
            <a:p>
              <a:pPr defTabSz="914400">
                <a:defRPr sz="1900">
                  <a:solidFill>
                    <a:srgbClr val="000000"/>
                  </a:solidFill>
                  <a:latin typeface="+mn-lt"/>
                  <a:ea typeface="+mn-ea"/>
                  <a:cs typeface="+mn-cs"/>
                  <a:sym typeface="Helvetica"/>
                </a:defRPr>
              </a:pPr>
              <a:r>
                <a:t>Cooptation</a:t>
              </a:r>
            </a:p>
            <a:p>
              <a:pPr defTabSz="914400">
                <a:defRPr sz="1900">
                  <a:solidFill>
                    <a:srgbClr val="000000"/>
                  </a:solidFill>
                  <a:latin typeface="+mn-lt"/>
                  <a:ea typeface="+mn-ea"/>
                  <a:cs typeface="+mn-cs"/>
                  <a:sym typeface="Helvetica"/>
                </a:defRPr>
              </a:pPr>
              <a:r>
                <a:t>Discipline</a:t>
              </a:r>
            </a:p>
          </p:txBody>
        </p:sp>
      </p:grpSp>
      <p:sp>
        <p:nvSpPr>
          <p:cNvPr id="206" name="Rectangle aux angles arrondis"/>
          <p:cNvSpPr/>
          <p:nvPr/>
        </p:nvSpPr>
        <p:spPr>
          <a:xfrm>
            <a:off x="8678157" y="3089549"/>
            <a:ext cx="3077671" cy="4294847"/>
          </a:xfrm>
          <a:prstGeom prst="roundRect">
            <a:avLst>
              <a:gd name="adj" fmla="val 12445"/>
            </a:avLst>
          </a:prstGeom>
          <a:solidFill>
            <a:schemeClr val="accent5">
              <a:satOff val="-35467"/>
              <a:lumOff val="32941"/>
            </a:schemeClr>
          </a:solidFill>
          <a:ln w="12700">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a:solidFill>
                  <a:srgbClr val="FFFFFF"/>
                </a:solidFill>
              </a:defRPr>
            </a:pPr>
          </a:p>
        </p:txBody>
      </p:sp>
      <p:sp>
        <p:nvSpPr>
          <p:cNvPr id="207" name="Surveillance…"/>
          <p:cNvSpPr txBox="1"/>
          <p:nvPr/>
        </p:nvSpPr>
        <p:spPr>
          <a:xfrm>
            <a:off x="8803039" y="3585972"/>
            <a:ext cx="2827907" cy="330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914400">
              <a:defRPr b="1" sz="2000">
                <a:solidFill>
                  <a:srgbClr val="000000"/>
                </a:solidFill>
                <a:latin typeface="+mn-lt"/>
                <a:ea typeface="+mn-ea"/>
                <a:cs typeface="+mn-cs"/>
                <a:sym typeface="Helvetica"/>
              </a:defRPr>
            </a:pPr>
            <a:r>
              <a:t>Surveillance</a:t>
            </a:r>
            <a:r>
              <a:rPr b="0"/>
              <a:t> </a:t>
            </a:r>
          </a:p>
          <a:p>
            <a:pPr defTabSz="914400">
              <a:defRPr sz="1800">
                <a:solidFill>
                  <a:srgbClr val="000000"/>
                </a:solidFill>
                <a:latin typeface="+mn-lt"/>
                <a:ea typeface="+mn-ea"/>
                <a:cs typeface="+mn-cs"/>
                <a:sym typeface="Helvetica"/>
              </a:defRPr>
            </a:pPr>
          </a:p>
          <a:p>
            <a:pPr defTabSz="914400">
              <a:defRPr b="1" sz="1800">
                <a:solidFill>
                  <a:srgbClr val="000000"/>
                </a:solidFill>
                <a:latin typeface="+mn-lt"/>
                <a:ea typeface="+mn-ea"/>
                <a:cs typeface="+mn-cs"/>
                <a:sym typeface="Helvetica"/>
              </a:defRPr>
            </a:pPr>
            <a:r>
              <a:t>Conseil </a:t>
            </a:r>
            <a:r>
              <a:t>mixte </a:t>
            </a:r>
            <a:r>
              <a:t>d’église</a:t>
            </a:r>
          </a:p>
          <a:p>
            <a:pPr defTabSz="914400">
              <a:defRPr sz="1800">
                <a:solidFill>
                  <a:srgbClr val="000000"/>
                </a:solidFill>
                <a:latin typeface="+mn-lt"/>
                <a:ea typeface="+mn-ea"/>
                <a:cs typeface="+mn-cs"/>
                <a:sym typeface="Helvetica"/>
              </a:defRPr>
            </a:pPr>
            <a:r>
              <a:t>(Ac 15.</a:t>
            </a:r>
            <a:r>
              <a:t> </a:t>
            </a:r>
            <a:r>
              <a:t>2</a:t>
            </a:r>
            <a:r>
              <a:t>2 ; 17. 4</a:t>
            </a:r>
            <a:r>
              <a:t>)</a:t>
            </a:r>
          </a:p>
          <a:p>
            <a:pPr defTabSz="914400">
              <a:defRPr b="1" sz="1800">
                <a:solidFill>
                  <a:srgbClr val="000000"/>
                </a:solidFill>
                <a:latin typeface="+mn-lt"/>
                <a:ea typeface="+mn-ea"/>
                <a:cs typeface="+mn-cs"/>
                <a:sym typeface="Helvetica"/>
              </a:defRPr>
            </a:pPr>
            <a:r>
              <a:t>Conseil des anciens</a:t>
            </a:r>
          </a:p>
          <a:p>
            <a:pPr defTabSz="914400">
              <a:defRPr sz="1700">
                <a:solidFill>
                  <a:srgbClr val="000000"/>
                </a:solidFill>
                <a:latin typeface="+mn-lt"/>
                <a:ea typeface="+mn-ea"/>
                <a:cs typeface="+mn-cs"/>
                <a:sym typeface="Helvetica"/>
              </a:defRPr>
            </a:pPr>
            <a:r>
              <a:t>(1Ti 4.14)</a:t>
            </a:r>
            <a:endParaRPr strike="sngStrike"/>
          </a:p>
          <a:p>
            <a:pPr defTabSz="914400">
              <a:defRPr sz="1700">
                <a:solidFill>
                  <a:srgbClr val="000000"/>
                </a:solidFill>
                <a:latin typeface="+mn-lt"/>
                <a:ea typeface="+mn-ea"/>
                <a:cs typeface="+mn-cs"/>
                <a:sym typeface="Helvetica"/>
              </a:defRPr>
            </a:pPr>
          </a:p>
          <a:p>
            <a:pPr defTabSz="914400">
              <a:defRPr sz="1700">
                <a:solidFill>
                  <a:srgbClr val="000000"/>
                </a:solidFill>
                <a:latin typeface="+mn-lt"/>
                <a:ea typeface="+mn-ea"/>
                <a:cs typeface="+mn-cs"/>
                <a:sym typeface="Helvetica"/>
              </a:defRPr>
            </a:pPr>
            <a:r>
              <a:t>Réunion du conseil d’église tous les 3 mois</a:t>
            </a:r>
          </a:p>
          <a:p>
            <a:pPr defTabSz="914400">
              <a:defRPr sz="1700">
                <a:solidFill>
                  <a:srgbClr val="000000"/>
                </a:solidFill>
                <a:latin typeface="+mn-lt"/>
                <a:ea typeface="+mn-ea"/>
                <a:cs typeface="+mn-cs"/>
                <a:sym typeface="Helvetica"/>
              </a:defRPr>
            </a:pPr>
            <a:r>
              <a:t>Des anciens qui surveillent, en relation avec les diacres et l’église</a:t>
            </a:r>
          </a:p>
        </p:txBody>
      </p:sp>
      <p:sp>
        <p:nvSpPr>
          <p:cNvPr id="208" name="Une organisation"/>
          <p:cNvSpPr txBox="1"/>
          <p:nvPr>
            <p:ph type="title"/>
          </p:nvPr>
        </p:nvSpPr>
        <p:spPr>
          <a:xfrm>
            <a:off x="723330" y="-21168"/>
            <a:ext cx="12151606" cy="2120901"/>
          </a:xfrm>
          <a:prstGeom prst="rect">
            <a:avLst/>
          </a:prstGeom>
        </p:spPr>
        <p:txBody>
          <a:bodyPr/>
          <a:lstStyle/>
          <a:p>
            <a:pPr>
              <a:defRPr sz="7200">
                <a:latin typeface="Gill Sans"/>
                <a:ea typeface="Gill Sans"/>
                <a:cs typeface="Gill Sans"/>
                <a:sym typeface="Gill Sans"/>
              </a:defRPr>
            </a:pPr>
            <a:r>
              <a:t>Une organisation</a:t>
            </a:r>
            <a:r>
              <a:t> par fonctions</a:t>
            </a:r>
            <a:r>
              <a:t> </a:t>
            </a:r>
          </a:p>
        </p:txBody>
      </p:sp>
      <p:sp>
        <p:nvSpPr>
          <p:cNvPr id="209" name="possible"/>
          <p:cNvSpPr txBox="1"/>
          <p:nvPr/>
        </p:nvSpPr>
        <p:spPr>
          <a:xfrm>
            <a:off x="5168550" y="1462242"/>
            <a:ext cx="6455427"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700">
                <a:solidFill>
                  <a:srgbClr val="FFFFFF"/>
                </a:solidFill>
                <a:latin typeface="Gill Sans"/>
                <a:ea typeface="Gill Sans"/>
                <a:cs typeface="Gill Sans"/>
                <a:sym typeface="Gill Sans"/>
              </a:defRPr>
            </a:lvl1pPr>
          </a:lstStyle>
          <a:p>
            <a:pPr/>
            <a:r>
              <a:t>avec l’autorité associée à la fonction</a:t>
            </a:r>
          </a:p>
        </p:txBody>
      </p:sp>
      <p:grpSp>
        <p:nvGrpSpPr>
          <p:cNvPr id="212" name="Diaconat…"/>
          <p:cNvGrpSpPr/>
          <p:nvPr/>
        </p:nvGrpSpPr>
        <p:grpSpPr>
          <a:xfrm>
            <a:off x="1111274" y="2731560"/>
            <a:ext cx="5484806" cy="2491466"/>
            <a:chOff x="0" y="0"/>
            <a:chExt cx="5484805" cy="2491465"/>
          </a:xfrm>
        </p:grpSpPr>
        <p:sp>
          <p:nvSpPr>
            <p:cNvPr id="210" name="Rectangle aux angles arrondis"/>
            <p:cNvSpPr/>
            <p:nvPr/>
          </p:nvSpPr>
          <p:spPr>
            <a:xfrm>
              <a:off x="0" y="0"/>
              <a:ext cx="5484806" cy="2491466"/>
            </a:xfrm>
            <a:prstGeom prst="roundRect">
              <a:avLst>
                <a:gd name="adj" fmla="val 22829"/>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lgn="l" defTabSz="914400">
                <a:defRPr sz="1900">
                  <a:solidFill>
                    <a:srgbClr val="000000"/>
                  </a:solidFill>
                  <a:latin typeface="+mn-lt"/>
                  <a:ea typeface="+mn-ea"/>
                  <a:cs typeface="+mn-cs"/>
                  <a:sym typeface="Helvetica"/>
                </a:defRPr>
              </a:pPr>
            </a:p>
          </p:txBody>
        </p:sp>
        <p:sp>
          <p:nvSpPr>
            <p:cNvPr id="211" name="Diaconat (services)…"/>
            <p:cNvSpPr txBox="1"/>
            <p:nvPr/>
          </p:nvSpPr>
          <p:spPr>
            <a:xfrm>
              <a:off x="179288" y="172582"/>
              <a:ext cx="5126230" cy="2146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defRPr b="1" sz="1900">
                  <a:solidFill>
                    <a:srgbClr val="000000"/>
                  </a:solidFill>
                  <a:latin typeface="+mn-lt"/>
                  <a:ea typeface="+mn-ea"/>
                  <a:cs typeface="+mn-cs"/>
                  <a:sym typeface="Helvetica"/>
                </a:defRPr>
              </a:pPr>
              <a:r>
                <a:t>Diaconat (services)</a:t>
              </a:r>
            </a:p>
            <a:p>
              <a:pPr algn="l" defTabSz="914400">
                <a:defRPr sz="1900">
                  <a:solidFill>
                    <a:srgbClr val="000000"/>
                  </a:solidFill>
                  <a:latin typeface="+mn-lt"/>
                  <a:ea typeface="+mn-ea"/>
                  <a:cs typeface="+mn-cs"/>
                  <a:sym typeface="Helvetica"/>
                </a:defRPr>
              </a:pPr>
              <a:r>
                <a:t>Décisions à la charge du/des responsables</a:t>
              </a:r>
            </a:p>
            <a:p>
              <a:pPr algn="l" defTabSz="914400">
                <a:defRPr sz="1900">
                  <a:solidFill>
                    <a:srgbClr val="000000"/>
                  </a:solidFill>
                  <a:latin typeface="+mn-lt"/>
                  <a:ea typeface="+mn-ea"/>
                  <a:cs typeface="+mn-cs"/>
                  <a:sym typeface="Helvetica"/>
                </a:defRPr>
              </a:pPr>
              <a:r>
                <a:t>Synergie des diacres</a:t>
              </a:r>
            </a:p>
            <a:p>
              <a:pPr algn="l" defTabSz="914400">
                <a:defRPr sz="1900">
                  <a:solidFill>
                    <a:srgbClr val="000000"/>
                  </a:solidFill>
                  <a:latin typeface="+mn-lt"/>
                  <a:ea typeface="+mn-ea"/>
                  <a:cs typeface="+mn-cs"/>
                  <a:sym typeface="Helvetica"/>
                </a:defRPr>
              </a:pPr>
              <a:r>
                <a:t>Un ou deux responsables par domaine</a:t>
              </a:r>
            </a:p>
            <a:p>
              <a:pPr marL="228600" indent="-228600" algn="l" defTabSz="914400">
                <a:buSzPct val="75000"/>
                <a:buChar char="•"/>
                <a:defRPr sz="1900">
                  <a:solidFill>
                    <a:srgbClr val="000000"/>
                  </a:solidFill>
                  <a:latin typeface="+mn-lt"/>
                  <a:ea typeface="+mn-ea"/>
                  <a:cs typeface="+mn-cs"/>
                  <a:sym typeface="Helvetica"/>
                </a:defRPr>
              </a:pPr>
              <a:r>
                <a:t>Intérêt personnel et appel</a:t>
              </a:r>
            </a:p>
            <a:p>
              <a:pPr marL="228600" indent="-228600" algn="l" defTabSz="914400">
                <a:buSzPct val="75000"/>
                <a:buChar char="•"/>
                <a:defRPr sz="1900">
                  <a:solidFill>
                    <a:srgbClr val="000000"/>
                  </a:solidFill>
                  <a:latin typeface="+mn-lt"/>
                  <a:ea typeface="+mn-ea"/>
                  <a:cs typeface="+mn-cs"/>
                  <a:sym typeface="Helvetica"/>
                </a:defRPr>
              </a:pPr>
              <a:r>
                <a:t>Compétences reconnues</a:t>
              </a:r>
            </a:p>
            <a:p>
              <a:pPr marL="228600" indent="-228600" algn="l" defTabSz="914400">
                <a:buSzPct val="75000"/>
                <a:buChar char="•"/>
                <a:defRPr sz="1900">
                  <a:solidFill>
                    <a:srgbClr val="000000"/>
                  </a:solidFill>
                  <a:latin typeface="+mn-lt"/>
                  <a:ea typeface="+mn-ea"/>
                  <a:cs typeface="+mn-cs"/>
                  <a:sym typeface="Helvetica"/>
                </a:defRPr>
              </a:pPr>
              <a:r>
                <a:t>Durée limitée (3 ans ?)</a:t>
              </a:r>
            </a:p>
          </p:txBody>
        </p:sp>
      </p:grpSp>
      <p:grpSp>
        <p:nvGrpSpPr>
          <p:cNvPr id="215" name="Enseignement…"/>
          <p:cNvGrpSpPr/>
          <p:nvPr/>
        </p:nvGrpSpPr>
        <p:grpSpPr>
          <a:xfrm>
            <a:off x="5771774" y="7269816"/>
            <a:ext cx="2696449" cy="2491468"/>
            <a:chOff x="0" y="0"/>
            <a:chExt cx="2696448" cy="2491466"/>
          </a:xfrm>
        </p:grpSpPr>
        <p:sp>
          <p:nvSpPr>
            <p:cNvPr id="213" name="Rectangle aux angles arrondis"/>
            <p:cNvSpPr/>
            <p:nvPr/>
          </p:nvSpPr>
          <p:spPr>
            <a:xfrm>
              <a:off x="0" y="0"/>
              <a:ext cx="2696449" cy="2491467"/>
            </a:xfrm>
            <a:prstGeom prst="roundRect">
              <a:avLst>
                <a:gd name="adj" fmla="val 22829"/>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b="1" sz="1900">
                  <a:solidFill>
                    <a:srgbClr val="000000"/>
                  </a:solidFill>
                  <a:latin typeface="+mn-lt"/>
                  <a:ea typeface="+mn-ea"/>
                  <a:cs typeface="+mn-cs"/>
                  <a:sym typeface="Helvetica"/>
                </a:defRPr>
              </a:pPr>
            </a:p>
          </p:txBody>
        </p:sp>
        <p:sp>
          <p:nvSpPr>
            <p:cNvPr id="214" name="Enseignement…"/>
            <p:cNvSpPr txBox="1"/>
            <p:nvPr/>
          </p:nvSpPr>
          <p:spPr>
            <a:xfrm>
              <a:off x="179288" y="572633"/>
              <a:ext cx="2337872" cy="1346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spcBef>
                  <a:spcPts val="600"/>
                </a:spcBef>
                <a:defRPr b="1" sz="1800">
                  <a:solidFill>
                    <a:srgbClr val="000000"/>
                  </a:solidFill>
                  <a:latin typeface="+mn-lt"/>
                  <a:ea typeface="+mn-ea"/>
                  <a:cs typeface="+mn-cs"/>
                  <a:sym typeface="Helvetica"/>
                </a:defRPr>
              </a:pPr>
              <a:r>
                <a:t>Enseignement</a:t>
              </a:r>
            </a:p>
            <a:p>
              <a:pPr defTabSz="914400">
                <a:defRPr b="1" sz="1600">
                  <a:solidFill>
                    <a:srgbClr val="000000"/>
                  </a:solidFill>
                  <a:latin typeface="+mn-lt"/>
                  <a:ea typeface="+mn-ea"/>
                  <a:cs typeface="+mn-cs"/>
                  <a:sym typeface="Helvetica"/>
                </a:defRPr>
              </a:pPr>
              <a:r>
                <a:t>Fond, forme</a:t>
              </a:r>
            </a:p>
            <a:p>
              <a:pPr defTabSz="914400">
                <a:defRPr sz="1600">
                  <a:solidFill>
                    <a:srgbClr val="000000"/>
                  </a:solidFill>
                  <a:latin typeface="+mn-lt"/>
                  <a:ea typeface="+mn-ea"/>
                  <a:cs typeface="+mn-cs"/>
                  <a:sym typeface="Helvetica"/>
                </a:defRPr>
              </a:pPr>
              <a:r>
                <a:rPr b="1"/>
                <a:t>Cibles</a:t>
              </a:r>
              <a:r>
                <a:t> : </a:t>
              </a:r>
              <a:r>
                <a:rPr i="1"/>
                <a:t>plénière, étude, jeunes, lycéens, collégiens, enfants</a:t>
              </a: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1500">
        <p15:prstTrans prst="peelOff" invX="1"/>
      </p:transition>
    </mc:Choice>
    <mc:Choice xmlns:p14="http://schemas.microsoft.com/office/powerpoint/2010/main" Requires="p14">
      <p:transition spd="slow" advClick="1" p14:dur="1500">
        <p:wipe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Intérêts"/>
          <p:cNvSpPr txBox="1"/>
          <p:nvPr>
            <p:ph type="title"/>
          </p:nvPr>
        </p:nvSpPr>
        <p:spPr>
          <a:prstGeom prst="rect">
            <a:avLst/>
          </a:prstGeom>
        </p:spPr>
        <p:txBody>
          <a:bodyPr/>
          <a:lstStyle>
            <a:lvl1pPr>
              <a:defRPr>
                <a:latin typeface="Gill Sans"/>
                <a:ea typeface="Gill Sans"/>
                <a:cs typeface="Gill Sans"/>
                <a:sym typeface="Gill Sans"/>
              </a:defRPr>
            </a:lvl1pPr>
          </a:lstStyle>
          <a:p>
            <a:pPr/>
            <a:r>
              <a:t>Intérêts</a:t>
            </a:r>
          </a:p>
        </p:txBody>
      </p:sp>
      <p:sp>
        <p:nvSpPr>
          <p:cNvPr id="220" name="Des décisions plus faciles…"/>
          <p:cNvSpPr txBox="1"/>
          <p:nvPr>
            <p:ph type="body" idx="1"/>
          </p:nvPr>
        </p:nvSpPr>
        <p:spPr>
          <a:prstGeom prst="rect">
            <a:avLst/>
          </a:prstGeom>
          <a:solidFill>
            <a:srgbClr val="D45854"/>
          </a:solidFill>
        </p:spPr>
        <p:txBody>
          <a:bodyPr/>
          <a:lstStyle/>
          <a:p>
            <a:pPr lvl="2">
              <a:spcBef>
                <a:spcPts val="0"/>
              </a:spcBef>
              <a:defRPr>
                <a:latin typeface="Gill Sans"/>
                <a:ea typeface="Gill Sans"/>
                <a:cs typeface="Gill Sans"/>
                <a:sym typeface="Gill Sans"/>
              </a:defRPr>
            </a:pPr>
            <a:r>
              <a:t>Des décisions plus faciles</a:t>
            </a:r>
          </a:p>
          <a:p>
            <a:pPr lvl="2">
              <a:spcBef>
                <a:spcPts val="0"/>
              </a:spcBef>
              <a:defRPr>
                <a:latin typeface="Gill Sans"/>
                <a:ea typeface="Gill Sans"/>
                <a:cs typeface="Gill Sans"/>
                <a:sym typeface="Gill Sans"/>
              </a:defRPr>
            </a:pPr>
            <a:r>
              <a:t>Variété de décisions</a:t>
            </a:r>
          </a:p>
          <a:p>
            <a:pPr lvl="2">
              <a:spcBef>
                <a:spcPts val="0"/>
              </a:spcBef>
              <a:defRPr>
                <a:latin typeface="Gill Sans"/>
                <a:ea typeface="Gill Sans"/>
                <a:cs typeface="Gill Sans"/>
                <a:sym typeface="Gill Sans"/>
              </a:defRPr>
            </a:pPr>
            <a:r>
              <a:t>Implication du plus grand nombre</a:t>
            </a:r>
          </a:p>
          <a:p>
            <a:pPr lvl="2">
              <a:spcBef>
                <a:spcPts val="0"/>
              </a:spcBef>
              <a:defRPr>
                <a:latin typeface="Gill Sans"/>
                <a:ea typeface="Gill Sans"/>
                <a:cs typeface="Gill Sans"/>
                <a:sym typeface="Gill Sans"/>
              </a:defRPr>
            </a:pPr>
            <a:r>
              <a:t>Reconnaissance et respect du service de chaque membre</a:t>
            </a:r>
            <a:endParaRPr>
              <a:solidFill>
                <a:srgbClr val="FFFF00"/>
              </a:solidFill>
            </a:endParaRPr>
          </a:p>
          <a:p>
            <a:pPr lvl="2">
              <a:spcBef>
                <a:spcPts val="0"/>
              </a:spcBef>
              <a:defRPr>
                <a:latin typeface="Gill Sans"/>
                <a:ea typeface="Gill Sans"/>
                <a:cs typeface="Gill Sans"/>
                <a:sym typeface="Gill Sans"/>
              </a:defRPr>
            </a:pPr>
            <a:r>
              <a:t>Pouvoir et contre-pouvoir</a:t>
            </a:r>
          </a:p>
          <a:p>
            <a:pPr lvl="2">
              <a:spcBef>
                <a:spcPts val="0"/>
              </a:spcBef>
              <a:defRPr>
                <a:latin typeface="Gill Sans"/>
                <a:ea typeface="Gill Sans"/>
                <a:cs typeface="Gill Sans"/>
                <a:sym typeface="Gill Sans"/>
              </a:defRPr>
            </a:pPr>
            <a:r>
              <a:t>Des fonctions précises et mesurées dans le temps</a:t>
            </a:r>
          </a:p>
        </p:txBody>
      </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A envisager"/>
          <p:cNvSpPr txBox="1"/>
          <p:nvPr>
            <p:ph type="title"/>
          </p:nvPr>
        </p:nvSpPr>
        <p:spPr>
          <a:prstGeom prst="rect">
            <a:avLst/>
          </a:prstGeom>
        </p:spPr>
        <p:txBody>
          <a:bodyPr/>
          <a:lstStyle/>
          <a:p>
            <a:pPr defTabSz="560831">
              <a:defRPr sz="6911">
                <a:solidFill>
                  <a:srgbClr val="FFFF00"/>
                </a:solidFill>
                <a:latin typeface="Gill Sans"/>
                <a:ea typeface="Gill Sans"/>
                <a:cs typeface="Gill Sans"/>
                <a:sym typeface="Gill Sans"/>
              </a:defRPr>
            </a:pPr>
            <a:r>
              <a:rPr>
                <a:solidFill>
                  <a:srgbClr val="FFFFFF"/>
                </a:solidFill>
              </a:rPr>
              <a:t>Reflexions préparatoires</a:t>
            </a:r>
            <a:r>
              <a:t> </a:t>
            </a:r>
            <a:r>
              <a:rPr>
                <a:solidFill>
                  <a:srgbClr val="FFFFFF"/>
                </a:solidFill>
              </a:rPr>
              <a:t>à envisager</a:t>
            </a:r>
          </a:p>
        </p:txBody>
      </p:sp>
      <p:sp>
        <p:nvSpPr>
          <p:cNvPr id="223" name="Réfléchir à la qualité de nos pratiques actuelles (réunion de frères, pas de consultation régulière de l’église locale, recherche d’unanimité dans tout ce qui concerne l’église locale…)…"/>
          <p:cNvSpPr txBox="1"/>
          <p:nvPr>
            <p:ph type="body" idx="1"/>
          </p:nvPr>
        </p:nvSpPr>
        <p:spPr>
          <a:prstGeom prst="rect">
            <a:avLst/>
          </a:prstGeom>
          <a:solidFill>
            <a:srgbClr val="D45854"/>
          </a:solidFill>
        </p:spPr>
        <p:txBody>
          <a:bodyPr/>
          <a:lstStyle/>
          <a:p>
            <a:pPr lvl="2">
              <a:spcBef>
                <a:spcPts val="0"/>
              </a:spcBef>
              <a:defRPr>
                <a:latin typeface="Gill Sans"/>
                <a:ea typeface="Gill Sans"/>
                <a:cs typeface="Gill Sans"/>
                <a:sym typeface="Gill Sans"/>
              </a:defRPr>
            </a:pPr>
            <a:r>
              <a:t>Réfléchir à la qualité de nos pratiques actuelles (réunion d’administration, pas de consultation régulière de l’église locale, recherche d’unanimité…) </a:t>
            </a:r>
          </a:p>
          <a:p>
            <a:pPr lvl="2">
              <a:spcBef>
                <a:spcPts val="0"/>
              </a:spcBef>
              <a:defRPr>
                <a:latin typeface="Gill Sans"/>
                <a:ea typeface="Gill Sans"/>
                <a:cs typeface="Gill Sans"/>
                <a:sym typeface="Gill Sans"/>
              </a:defRPr>
            </a:pPr>
            <a:r>
              <a:t>Reconnaître des responsabilités diaconales et l’assumer</a:t>
            </a:r>
          </a:p>
          <a:p>
            <a:pPr lvl="2">
              <a:spcBef>
                <a:spcPts val="0"/>
              </a:spcBef>
              <a:defRPr>
                <a:latin typeface="Gill Sans"/>
                <a:ea typeface="Gill Sans"/>
                <a:cs typeface="Gill Sans"/>
                <a:sym typeface="Gill Sans"/>
              </a:defRPr>
            </a:pPr>
            <a:r>
              <a:t>Définir le rôle des anciens d’un point de vue biblique et pratique</a:t>
            </a:r>
          </a:p>
        </p:txBody>
      </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Cycle d'autorité"/>
          <p:cNvSpPr txBox="1"/>
          <p:nvPr>
            <p:ph type="title"/>
          </p:nvPr>
        </p:nvSpPr>
        <p:spPr>
          <a:prstGeom prst="rect">
            <a:avLst/>
          </a:prstGeom>
        </p:spPr>
        <p:txBody>
          <a:bodyPr/>
          <a:lstStyle>
            <a:lvl1pPr>
              <a:defRPr>
                <a:latin typeface="Gill Sans"/>
                <a:ea typeface="Gill Sans"/>
                <a:cs typeface="Gill Sans"/>
                <a:sym typeface="Gill Sans"/>
              </a:defRPr>
            </a:lvl1pPr>
          </a:lstStyle>
          <a:p>
            <a:pPr/>
            <a:r>
              <a:t>Cycle d'autorité</a:t>
            </a:r>
          </a:p>
        </p:txBody>
      </p:sp>
      <p:grpSp>
        <p:nvGrpSpPr>
          <p:cNvPr id="238" name="Grouper"/>
          <p:cNvGrpSpPr/>
          <p:nvPr/>
        </p:nvGrpSpPr>
        <p:grpSpPr>
          <a:xfrm>
            <a:off x="1933474" y="3019416"/>
            <a:ext cx="6158335" cy="6279344"/>
            <a:chOff x="0" y="0"/>
            <a:chExt cx="6158334" cy="6279343"/>
          </a:xfrm>
        </p:grpSpPr>
        <p:grpSp>
          <p:nvGrpSpPr>
            <p:cNvPr id="228" name="Le(s) diacre(s) servent et assument"/>
            <p:cNvGrpSpPr/>
            <p:nvPr/>
          </p:nvGrpSpPr>
          <p:grpSpPr>
            <a:xfrm>
              <a:off x="2355013" y="0"/>
              <a:ext cx="2395467" cy="2309319"/>
              <a:chOff x="0" y="0"/>
              <a:chExt cx="2395465" cy="2309317"/>
            </a:xfrm>
          </p:grpSpPr>
          <p:sp>
            <p:nvSpPr>
              <p:cNvPr id="226" name="Ovale"/>
              <p:cNvSpPr/>
              <p:nvPr/>
            </p:nvSpPr>
            <p:spPr>
              <a:xfrm>
                <a:off x="0" y="0"/>
                <a:ext cx="2395466" cy="2309318"/>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27" name="Le(s) diacre(s) servent et assument"/>
              <p:cNvSpPr/>
              <p:nvPr/>
            </p:nvSpPr>
            <p:spPr>
              <a:xfrm>
                <a:off x="350807" y="1154658"/>
                <a:ext cx="169385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r>
                  <a:t>Le(s) </a:t>
                </a:r>
                <a:r>
                  <a:rPr u="sng"/>
                  <a:t>diacre</a:t>
                </a:r>
                <a:r>
                  <a:t>(s) servent et assument</a:t>
                </a:r>
              </a:p>
            </p:txBody>
          </p:sp>
        </p:grpSp>
        <p:sp>
          <p:nvSpPr>
            <p:cNvPr id="229" name="Ligne"/>
            <p:cNvSpPr/>
            <p:nvPr/>
          </p:nvSpPr>
          <p:spPr>
            <a:xfrm>
              <a:off x="4443251" y="2365611"/>
              <a:ext cx="668516" cy="1327649"/>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nvGrpSpPr>
            <p:cNvPr id="232" name="Les anciens surveillent et interviennent si besoin"/>
            <p:cNvGrpSpPr/>
            <p:nvPr/>
          </p:nvGrpSpPr>
          <p:grpSpPr>
            <a:xfrm>
              <a:off x="3574105" y="3788050"/>
              <a:ext cx="2584230" cy="2491294"/>
              <a:chOff x="0" y="0"/>
              <a:chExt cx="2584228" cy="2491292"/>
            </a:xfrm>
          </p:grpSpPr>
          <p:sp>
            <p:nvSpPr>
              <p:cNvPr id="230" name="Ovale"/>
              <p:cNvSpPr/>
              <p:nvPr/>
            </p:nvSpPr>
            <p:spPr>
              <a:xfrm>
                <a:off x="0" y="0"/>
                <a:ext cx="2584229" cy="2491293"/>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31" name="Les anciens surveillent et interviennent si besoin"/>
              <p:cNvSpPr txBox="1"/>
              <p:nvPr/>
            </p:nvSpPr>
            <p:spPr>
              <a:xfrm>
                <a:off x="378451" y="231789"/>
                <a:ext cx="1827325" cy="20277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r>
                  <a:t>Les </a:t>
                </a:r>
                <a:r>
                  <a:rPr u="sng"/>
                  <a:t>anciens</a:t>
                </a:r>
                <a:r>
                  <a:t> surveillent et interviennent si besoin</a:t>
                </a:r>
              </a:p>
            </p:txBody>
          </p:sp>
        </p:grpSp>
        <p:grpSp>
          <p:nvGrpSpPr>
            <p:cNvPr id="235" name="Le conseil d’église est informé, sollicité et tranche in fine"/>
            <p:cNvGrpSpPr/>
            <p:nvPr/>
          </p:nvGrpSpPr>
          <p:grpSpPr>
            <a:xfrm>
              <a:off x="-1" y="2335388"/>
              <a:ext cx="2726798" cy="2628736"/>
              <a:chOff x="0" y="0"/>
              <a:chExt cx="2726796" cy="2628735"/>
            </a:xfrm>
          </p:grpSpPr>
          <p:sp>
            <p:nvSpPr>
              <p:cNvPr id="233" name="Ovale"/>
              <p:cNvSpPr/>
              <p:nvPr/>
            </p:nvSpPr>
            <p:spPr>
              <a:xfrm>
                <a:off x="-1" y="0"/>
                <a:ext cx="2726798" cy="2628736"/>
              </a:xfrm>
              <a:prstGeom prst="ellipse">
                <a:avLst/>
              </a:prstGeom>
              <a:gradFill flip="none" rotWithShape="1">
                <a:gsLst>
                  <a:gs pos="0">
                    <a:schemeClr val="accent1"/>
                  </a:gs>
                  <a:gs pos="100000">
                    <a:srgbClr val="094593"/>
                  </a:gs>
                </a:gsLst>
                <a:lin ang="5400000" scaled="0"/>
              </a:gradFill>
              <a:ln w="12700" cap="flat">
                <a:noFill/>
                <a:miter lim="400000"/>
              </a:ln>
              <a:effectLst>
                <a:outerShdw sx="100000" sy="100000" kx="0" ky="0" algn="b" rotWithShape="0" blurRad="76200" dist="0" dir="18900000">
                  <a:srgbClr val="000000">
                    <a:alpha val="80000"/>
                  </a:srgbClr>
                </a:outerShdw>
              </a:effec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p>
            </p:txBody>
          </p:sp>
          <p:sp>
            <p:nvSpPr>
              <p:cNvPr id="234" name="Le conseil d’église est informé, sollicité et tranche in fine"/>
              <p:cNvSpPr txBox="1"/>
              <p:nvPr/>
            </p:nvSpPr>
            <p:spPr>
              <a:xfrm>
                <a:off x="399330" y="42184"/>
                <a:ext cx="1928137" cy="254436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defRPr sz="2400">
                    <a:solidFill>
                      <a:srgbClr val="FFFFFF"/>
                    </a:solidFill>
                    <a:effectLst>
                      <a:outerShdw sx="100000" sy="100000" kx="0" ky="0" algn="b" rotWithShape="0" blurRad="25400" dist="23998" dir="2700000">
                        <a:srgbClr val="000000">
                          <a:alpha val="31033"/>
                        </a:srgbClr>
                      </a:outerShdw>
                    </a:effectLst>
                    <a:latin typeface="Gill Sans"/>
                    <a:ea typeface="Gill Sans"/>
                    <a:cs typeface="Gill Sans"/>
                    <a:sym typeface="Gill Sans"/>
                  </a:defRPr>
                </a:pPr>
                <a:r>
                  <a:t>Le </a:t>
                </a:r>
                <a:r>
                  <a:rPr u="sng"/>
                  <a:t>conseil d’église</a:t>
                </a:r>
                <a:r>
                  <a:t> est informé, sollicité et tranche in fine</a:t>
                </a:r>
              </a:p>
            </p:txBody>
          </p:sp>
        </p:grpSp>
        <p:sp>
          <p:nvSpPr>
            <p:cNvPr id="236" name="Ligne"/>
            <p:cNvSpPr/>
            <p:nvPr/>
          </p:nvSpPr>
          <p:spPr>
            <a:xfrm flipV="1">
              <a:off x="1973258" y="1825391"/>
              <a:ext cx="705084" cy="705085"/>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sp>
          <p:nvSpPr>
            <p:cNvPr id="237" name="Ligne"/>
            <p:cNvSpPr/>
            <p:nvPr/>
          </p:nvSpPr>
          <p:spPr>
            <a:xfrm flipH="1" flipV="1">
              <a:off x="2427605" y="4424576"/>
              <a:ext cx="1076338" cy="470291"/>
            </a:xfrm>
            <a:prstGeom prst="line">
              <a:avLst/>
            </a:prstGeom>
            <a:noFill/>
            <a:ln w="101600" cap="flat">
              <a:solidFill>
                <a:srgbClr val="FFFFFF"/>
              </a:solidFill>
              <a:prstDash val="solid"/>
              <a:miter lim="400000"/>
              <a:tailEnd type="triangle" w="med" len="med"/>
            </a:ln>
            <a:effectLst/>
          </p:spPr>
          <p:txBody>
            <a:bodyPr wrap="square" lIns="45718" tIns="45718" rIns="45718" bIns="45718" numCol="1" anchor="t">
              <a:noAutofit/>
            </a:bodyPr>
            <a:lstStyle/>
            <a:p>
              <a:pPr>
                <a:defRPr>
                  <a:solidFill>
                    <a:srgbClr val="FFFFFF"/>
                  </a:solidFill>
                </a:defRPr>
              </a:pPr>
            </a:p>
          </p:txBody>
        </p:sp>
      </p:grpSp>
      <p:grpSp>
        <p:nvGrpSpPr>
          <p:cNvPr id="241" name="Activités…"/>
          <p:cNvGrpSpPr/>
          <p:nvPr/>
        </p:nvGrpSpPr>
        <p:grpSpPr>
          <a:xfrm>
            <a:off x="8863703" y="3313619"/>
            <a:ext cx="2696449" cy="4303778"/>
            <a:chOff x="0" y="0"/>
            <a:chExt cx="2696448" cy="4303776"/>
          </a:xfrm>
        </p:grpSpPr>
        <p:sp>
          <p:nvSpPr>
            <p:cNvPr id="239" name="Rectangle aux angles arrondis"/>
            <p:cNvSpPr/>
            <p:nvPr/>
          </p:nvSpPr>
          <p:spPr>
            <a:xfrm>
              <a:off x="0" y="0"/>
              <a:ext cx="2696449" cy="4303777"/>
            </a:xfrm>
            <a:prstGeom prst="roundRect">
              <a:avLst>
                <a:gd name="adj" fmla="val 14771"/>
              </a:avLst>
            </a:prstGeom>
            <a:solidFill>
              <a:srgbClr val="FFFFFF"/>
            </a:solidFill>
            <a:ln w="25400" cap="flat">
              <a:solidFill>
                <a:srgbClr val="499BC9"/>
              </a:solidFill>
              <a:prstDash val="solid"/>
              <a:round/>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defTabSz="914400">
                <a:defRPr sz="1800">
                  <a:solidFill>
                    <a:srgbClr val="000000"/>
                  </a:solidFill>
                  <a:latin typeface="+mn-lt"/>
                  <a:ea typeface="+mn-ea"/>
                  <a:cs typeface="+mn-cs"/>
                  <a:sym typeface="Helvetica"/>
                </a:defRPr>
              </a:pPr>
            </a:p>
          </p:txBody>
        </p:sp>
        <p:sp>
          <p:nvSpPr>
            <p:cNvPr id="240" name="Activités…"/>
            <p:cNvSpPr txBox="1"/>
            <p:nvPr/>
          </p:nvSpPr>
          <p:spPr>
            <a:xfrm>
              <a:off x="129355" y="424688"/>
              <a:ext cx="2437738" cy="3454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914400">
                <a:spcBef>
                  <a:spcPts val="600"/>
                </a:spcBef>
                <a:defRPr b="1" sz="1800">
                  <a:solidFill>
                    <a:srgbClr val="000000"/>
                  </a:solidFill>
                  <a:latin typeface="+mn-lt"/>
                  <a:ea typeface="+mn-ea"/>
                  <a:cs typeface="+mn-cs"/>
                  <a:sym typeface="Helvetica"/>
                </a:defRPr>
              </a:pPr>
              <a:r>
                <a:t>Activités</a:t>
              </a:r>
            </a:p>
            <a:p>
              <a:pPr defTabSz="914400">
                <a:defRPr sz="1800">
                  <a:solidFill>
                    <a:srgbClr val="000000"/>
                  </a:solidFill>
                  <a:latin typeface="+mn-lt"/>
                  <a:ea typeface="+mn-ea"/>
                  <a:cs typeface="+mn-cs"/>
                  <a:sym typeface="Helvetica"/>
                </a:defRPr>
              </a:pPr>
              <a:r>
                <a:t>Rencontres</a:t>
              </a:r>
              <a:endParaRPr sz="2000"/>
            </a:p>
            <a:p>
              <a:pPr defTabSz="914400">
                <a:defRPr sz="1800">
                  <a:solidFill>
                    <a:srgbClr val="000000"/>
                  </a:solidFill>
                  <a:latin typeface="+mn-lt"/>
                  <a:ea typeface="+mn-ea"/>
                  <a:cs typeface="+mn-cs"/>
                  <a:sym typeface="Helvetica"/>
                </a:defRPr>
              </a:pPr>
              <a:r>
                <a:t>Soins aux personnes</a:t>
              </a:r>
            </a:p>
            <a:p>
              <a:pPr defTabSz="914400">
                <a:defRPr sz="1800">
                  <a:solidFill>
                    <a:srgbClr val="000000"/>
                  </a:solidFill>
                  <a:latin typeface="+mn-lt"/>
                  <a:ea typeface="+mn-ea"/>
                  <a:cs typeface="+mn-cs"/>
                  <a:sym typeface="Helvetica"/>
                </a:defRPr>
              </a:pPr>
              <a:r>
                <a:t>Evangélisation</a:t>
              </a:r>
            </a:p>
            <a:p>
              <a:pPr defTabSz="914400">
                <a:defRPr sz="1800">
                  <a:solidFill>
                    <a:srgbClr val="000000"/>
                  </a:solidFill>
                  <a:latin typeface="+mn-lt"/>
                  <a:ea typeface="+mn-ea"/>
                  <a:cs typeface="+mn-cs"/>
                  <a:sym typeface="Helvetica"/>
                </a:defRPr>
              </a:pPr>
              <a:r>
                <a:t>Enseignement</a:t>
              </a:r>
            </a:p>
            <a:p>
              <a:pPr defTabSz="914400">
                <a:defRPr sz="1800">
                  <a:solidFill>
                    <a:srgbClr val="000000"/>
                  </a:solidFill>
                  <a:latin typeface="+mn-lt"/>
                  <a:ea typeface="+mn-ea"/>
                  <a:cs typeface="+mn-cs"/>
                  <a:sym typeface="Helvetica"/>
                </a:defRPr>
              </a:pPr>
              <a:r>
                <a:t>Logistique</a:t>
              </a:r>
            </a:p>
            <a:p>
              <a:pPr defTabSz="914400">
                <a:defRPr sz="1800">
                  <a:solidFill>
                    <a:srgbClr val="000000"/>
                  </a:solidFill>
                  <a:latin typeface="+mn-lt"/>
                  <a:ea typeface="+mn-ea"/>
                  <a:cs typeface="+mn-cs"/>
                  <a:sym typeface="Helvetica"/>
                </a:defRPr>
              </a:pPr>
              <a:r>
                <a:t>Administratif</a:t>
              </a:r>
              <a:endParaRPr sz="2000"/>
            </a:p>
            <a:p>
              <a:pPr defTabSz="914400">
                <a:defRPr sz="1800">
                  <a:solidFill>
                    <a:srgbClr val="000000"/>
                  </a:solidFill>
                  <a:latin typeface="+mn-lt"/>
                  <a:ea typeface="+mn-ea"/>
                  <a:cs typeface="+mn-cs"/>
                  <a:sym typeface="Helvetica"/>
                </a:defRPr>
              </a:pPr>
              <a:r>
                <a:t>Mission</a:t>
              </a:r>
              <a:endParaRPr sz="2000"/>
            </a:p>
            <a:p>
              <a:pPr defTabSz="914400">
                <a:defRPr spc="-139" sz="1800">
                  <a:solidFill>
                    <a:srgbClr val="000000"/>
                  </a:solidFill>
                  <a:latin typeface="+mn-lt"/>
                  <a:ea typeface="+mn-ea"/>
                  <a:cs typeface="+mn-cs"/>
                  <a:sym typeface="Helvetica"/>
                </a:defRPr>
              </a:pPr>
              <a:r>
                <a:t>Communication</a:t>
              </a:r>
              <a:endParaRPr spc="-140" sz="2000"/>
            </a:p>
            <a:p>
              <a:pPr defTabSz="914400">
                <a:defRPr sz="1800">
                  <a:solidFill>
                    <a:srgbClr val="000000"/>
                  </a:solidFill>
                  <a:latin typeface="+mn-lt"/>
                  <a:ea typeface="+mn-ea"/>
                  <a:cs typeface="+mn-cs"/>
                  <a:sym typeface="Helvetica"/>
                </a:defRPr>
              </a:pPr>
              <a:r>
                <a:t>Relations inter-églises</a:t>
              </a:r>
            </a:p>
            <a:p>
              <a:pPr defTabSz="914400">
                <a:defRPr sz="1800">
                  <a:solidFill>
                    <a:srgbClr val="000000"/>
                  </a:solidFill>
                  <a:latin typeface="+mn-lt"/>
                  <a:ea typeface="+mn-ea"/>
                  <a:cs typeface="+mn-cs"/>
                  <a:sym typeface="Helvetica"/>
                </a:defRPr>
              </a:pPr>
              <a:r>
                <a:t>Chant</a:t>
              </a:r>
              <a:endParaRPr sz="2000"/>
            </a:p>
            <a:p>
              <a:pPr defTabSz="914400">
                <a:defRPr sz="1800">
                  <a:solidFill>
                    <a:srgbClr val="000000"/>
                  </a:solidFill>
                  <a:latin typeface="+mn-lt"/>
                  <a:ea typeface="+mn-ea"/>
                  <a:cs typeface="+mn-cs"/>
                  <a:sym typeface="Helvetica"/>
                </a:defRPr>
              </a:pPr>
              <a:r>
                <a:t>Œuvres associées</a:t>
              </a:r>
            </a:p>
          </p:txBody>
        </p:sp>
      </p:grpSp>
      <p:grpSp>
        <p:nvGrpSpPr>
          <p:cNvPr id="245" name="Grouper"/>
          <p:cNvGrpSpPr/>
          <p:nvPr/>
        </p:nvGrpSpPr>
        <p:grpSpPr>
          <a:xfrm>
            <a:off x="-36095" y="254613"/>
            <a:ext cx="2856297" cy="2539335"/>
            <a:chOff x="0" y="0"/>
            <a:chExt cx="2856295" cy="2539333"/>
          </a:xfrm>
        </p:grpSpPr>
        <p:sp>
          <p:nvSpPr>
            <p:cNvPr id="242" name="Qualité"/>
            <p:cNvSpPr/>
            <p:nvPr/>
          </p:nvSpPr>
          <p:spPr>
            <a:xfrm>
              <a:off x="0" y="0"/>
              <a:ext cx="1270000" cy="1270000"/>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Qualité</a:t>
              </a:r>
            </a:p>
          </p:txBody>
        </p:sp>
        <p:sp>
          <p:nvSpPr>
            <p:cNvPr id="243" name="Innovation"/>
            <p:cNvSpPr/>
            <p:nvPr/>
          </p:nvSpPr>
          <p:spPr>
            <a:xfrm>
              <a:off x="1139435" y="335379"/>
              <a:ext cx="1716861" cy="1270001"/>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Innovation</a:t>
              </a:r>
            </a:p>
          </p:txBody>
        </p:sp>
        <p:sp>
          <p:nvSpPr>
            <p:cNvPr id="244" name="Compétitivité"/>
            <p:cNvSpPr/>
            <p:nvPr/>
          </p:nvSpPr>
          <p:spPr>
            <a:xfrm>
              <a:off x="28519" y="1175361"/>
              <a:ext cx="2045527" cy="1363973"/>
            </a:xfrm>
            <a:prstGeom prst="ellipse">
              <a:avLst/>
            </a:prstGeom>
            <a:gradFill flip="none" rotWithShape="1">
              <a:gsLst>
                <a:gs pos="0">
                  <a:schemeClr val="accent1">
                    <a:lumOff val="-7568"/>
                  </a:schemeClr>
                </a:gs>
                <a:gs pos="100000">
                  <a:schemeClr val="accent1"/>
                </a:gs>
              </a:gsLst>
              <a:lin ang="4872848" scaled="0"/>
            </a:gradFill>
            <a:ln w="25400" cap="flat">
              <a:solidFill>
                <a:schemeClr val="accent1"/>
              </a:solidFill>
              <a:prstDash val="solid"/>
              <a:round/>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300">
                  <a:solidFill>
                    <a:srgbClr val="FFFFFF"/>
                  </a:solidFill>
                  <a:latin typeface="Gill Sans"/>
                  <a:ea typeface="Gill Sans"/>
                  <a:cs typeface="Gill Sans"/>
                  <a:sym typeface="Gill Sans"/>
                </a:defRPr>
              </a:lvl1pPr>
            </a:lstStyle>
            <a:p>
              <a:pPr/>
              <a:r>
                <a:t>Compétitivité</a:t>
              </a:r>
            </a:p>
          </p:txBody>
        </p:sp>
      </p:grpSp>
    </p:spTree>
  </p:cSld>
  <p:clrMapOvr>
    <a:masterClrMapping/>
  </p:clrMapOvr>
  <mc:AlternateContent xmlns:mc="http://schemas.openxmlformats.org/markup-compatibility/2006">
    <mc:Choice xmlns:p14="http://schemas.microsoft.com/office/powerpoint/2010/main" Requires="p14">
      <p:transition spd="slow" advClick="1" p14:dur="1200">
        <p14:flip dir="r"/>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Gradient">
  <a:themeElements>
    <a:clrScheme name="Gradien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